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2" r:id="rId6"/>
    <p:sldId id="260" r:id="rId7"/>
    <p:sldId id="264" r:id="rId8"/>
    <p:sldId id="283" r:id="rId9"/>
    <p:sldId id="299" r:id="rId10"/>
    <p:sldId id="316" r:id="rId11"/>
    <p:sldId id="304" r:id="rId12"/>
    <p:sldId id="305" r:id="rId13"/>
    <p:sldId id="306" r:id="rId14"/>
    <p:sldId id="307" r:id="rId15"/>
    <p:sldId id="308" r:id="rId16"/>
    <p:sldId id="303" r:id="rId17"/>
    <p:sldId id="301" r:id="rId18"/>
    <p:sldId id="302" r:id="rId19"/>
    <p:sldId id="310" r:id="rId20"/>
    <p:sldId id="311" r:id="rId21"/>
    <p:sldId id="312" r:id="rId22"/>
    <p:sldId id="313" r:id="rId23"/>
    <p:sldId id="31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0" d="100"/>
          <a:sy n="60" d="100"/>
        </p:scale>
        <p:origin x="-400" y="-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5C2B3-CC0B-EA40-B7D5-DDFB251EB25E}" type="datetimeFigureOut">
              <a:rPr lang="en-US" smtClean="0"/>
              <a:pPr/>
              <a:t>11/3/16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EE050-B4AB-7042-B78B-82CD1D8551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01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EE050-B4AB-7042-B78B-82CD1D8551B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52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11/3/16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11/3/16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11/3/16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pPr/>
              <a:t>11/3/16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microsoft.com/office/2007/relationships/media" Target="file://localhost/Users/SenoraDuPriest/Desktop/Flashdrive%20Tuesday/%C2%BFAdonde%20Vas%C2%BF/Estar%20Guars%20Estar/Star%20Wars%20Theme%20By%20John%20Williams%20--HIGHEST%20QUALITY!!--.mp3" TargetMode="External"/><Relationship Id="rId2" Type="http://schemas.openxmlformats.org/officeDocument/2006/relationships/audio" Target="file://localhost/Users/SenoraDuPriest/Desktop/Flashdrive%20Tuesday/%C2%BFAdonde%20Vas%C2%BF/Estar%20Guars%20Estar/Star%20Wars%20Theme%20By%20John%20Williams%20--HIGHEST%20QUALITY!!--.mp3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microsoft.com/office/2007/relationships/hdphoto" Target="../media/hdphoto3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4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5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23.png"/><Relationship Id="rId5" Type="http://schemas.microsoft.com/office/2007/relationships/hdphoto" Target="../media/hdphoto7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25.png"/><Relationship Id="rId5" Type="http://schemas.microsoft.com/office/2007/relationships/hdphoto" Target="../media/hdphoto9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27.png"/><Relationship Id="rId5" Type="http://schemas.microsoft.com/office/2007/relationships/hdphoto" Target="../media/hdphoto11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4" Type="http://schemas.openxmlformats.org/officeDocument/2006/relationships/image" Target="../media/image29.png"/><Relationship Id="rId5" Type="http://schemas.microsoft.com/office/2007/relationships/hdphoto" Target="../media/hdphoto13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44615" y="1635211"/>
            <a:ext cx="4676531" cy="3495589"/>
          </a:xfrm>
          <a:prstGeom prst="rect">
            <a:avLst/>
          </a:prstGeom>
        </p:spPr>
      </p:pic>
      <p:pic>
        <p:nvPicPr>
          <p:cNvPr id="3" name="Star Wars Theme By John Williams --HIGHEST QUALITY!!-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946663" y="6715370"/>
            <a:ext cx="142630" cy="14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25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6000" b="1" dirty="0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En</a:t>
            </a:r>
            <a:endParaRPr lang="es-ES_tradnl" sz="6000" b="1" dirty="0"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dirty="0" smtClean="0"/>
              <a:t>In OR </a:t>
            </a:r>
            <a:r>
              <a:rPr lang="es-ES_tradnl" dirty="0" err="1" smtClean="0"/>
              <a:t>on</a:t>
            </a:r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Han Solo esta en él </a:t>
            </a:r>
            <a:r>
              <a:rPr lang="es-ES_tradnl" dirty="0" err="1" smtClean="0"/>
              <a:t>millenium</a:t>
            </a:r>
            <a:r>
              <a:rPr lang="es-ES_tradnl" dirty="0" smtClean="0"/>
              <a:t> </a:t>
            </a:r>
            <a:r>
              <a:rPr lang="es-ES_tradnl" dirty="0" err="1" smtClean="0"/>
              <a:t>falcon</a:t>
            </a:r>
            <a:endParaRPr lang="es-ES_tradnl" dirty="0" smtClean="0"/>
          </a:p>
          <a:p>
            <a:endParaRPr lang="es-ES_tradnl" dirty="0"/>
          </a:p>
          <a:p>
            <a:endParaRPr lang="es-ES_tradn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3400" r="20018"/>
          <a:stretch/>
        </p:blipFill>
        <p:spPr>
          <a:xfrm>
            <a:off x="5905500" y="711201"/>
            <a:ext cx="1825165" cy="3352800"/>
          </a:xfrm>
        </p:spPr>
      </p:pic>
    </p:spTree>
    <p:extLst>
      <p:ext uri="{BB962C8B-B14F-4D97-AF65-F5344CB8AC3E}">
        <p14:creationId xmlns:p14="http://schemas.microsoft.com/office/powerpoint/2010/main" val="1975093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000" b="1" spc="50" dirty="0" err="1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D</a:t>
            </a:r>
            <a:r>
              <a:rPr lang="en-US" sz="8000" b="1" spc="50" dirty="0" err="1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ebajo</a:t>
            </a:r>
            <a:r>
              <a:rPr lang="en-US" sz="80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 de</a:t>
            </a:r>
            <a:endParaRPr lang="en-US" sz="8000" b="1" spc="50" dirty="0">
              <a:ln w="11430"/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448" y="1600200"/>
            <a:ext cx="5659027" cy="353689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 smtClean="0"/>
              <a:t>under</a:t>
            </a:r>
          </a:p>
          <a:p>
            <a:pPr marL="64008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3600" dirty="0" smtClean="0">
                <a:latin typeface="+mj-lt"/>
              </a:rPr>
              <a:t>Luke y A2D2 </a:t>
            </a:r>
            <a:r>
              <a:rPr lang="en-US" sz="3600" dirty="0" err="1" smtClean="0">
                <a:latin typeface="+mj-lt"/>
              </a:rPr>
              <a:t>están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debajo</a:t>
            </a:r>
            <a:r>
              <a:rPr lang="en-US" sz="3600" dirty="0" smtClean="0">
                <a:latin typeface="+mj-lt"/>
              </a:rPr>
              <a:t> de la </a:t>
            </a:r>
            <a:r>
              <a:rPr lang="en-US" sz="3600" dirty="0" err="1" smtClean="0">
                <a:latin typeface="+mj-lt"/>
              </a:rPr>
              <a:t>Estrella</a:t>
            </a:r>
            <a:r>
              <a:rPr lang="en-US" sz="3600" dirty="0" smtClean="0">
                <a:latin typeface="+mj-lt"/>
              </a:rPr>
              <a:t> de la </a:t>
            </a:r>
            <a:r>
              <a:rPr lang="en-US" sz="3600" dirty="0" err="1" smtClean="0">
                <a:latin typeface="+mj-lt"/>
              </a:rPr>
              <a:t>Muerte</a:t>
            </a:r>
            <a:r>
              <a:rPr lang="en-US" sz="3600" dirty="0" smtClean="0">
                <a:latin typeface="+mj-lt"/>
              </a:rPr>
              <a:t>.</a:t>
            </a:r>
            <a:endParaRPr lang="es-ES_tradnl" sz="3600" dirty="0">
              <a:latin typeface="+mj-lt"/>
            </a:endParaRPr>
          </a:p>
          <a:p>
            <a:endParaRPr lang="en-US" sz="6000" dirty="0" smtClean="0"/>
          </a:p>
          <a:p>
            <a:endParaRPr lang="en-US" sz="6000" dirty="0" smtClean="0"/>
          </a:p>
          <a:p>
            <a:endParaRPr lang="en-US" sz="6000" dirty="0"/>
          </a:p>
          <a:p>
            <a:endParaRPr lang="en-US" sz="3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368" l="3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7977" y="5212519"/>
            <a:ext cx="1866105" cy="118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827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al </a:t>
            </a:r>
            <a:r>
              <a:rPr lang="en-US" sz="8000" b="1" spc="50" dirty="0" err="1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lado</a:t>
            </a:r>
            <a:r>
              <a:rPr lang="en-US" sz="80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 de</a:t>
            </a:r>
            <a:endParaRPr lang="en-US" sz="8000" b="1" spc="50" dirty="0">
              <a:ln w="11430"/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 smtClean="0"/>
              <a:t>beside</a:t>
            </a:r>
          </a:p>
          <a:p>
            <a:pPr marL="64008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3600" dirty="0" err="1" smtClean="0">
                <a:latin typeface="+mj-lt"/>
              </a:rPr>
              <a:t>Él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está</a:t>
            </a:r>
            <a:r>
              <a:rPr lang="en-US" sz="3600" dirty="0" smtClean="0">
                <a:latin typeface="+mj-lt"/>
              </a:rPr>
              <a:t> al </a:t>
            </a:r>
            <a:r>
              <a:rPr lang="en-US" sz="3600" dirty="0" err="1" smtClean="0">
                <a:latin typeface="+mj-lt"/>
              </a:rPr>
              <a:t>lado</a:t>
            </a:r>
            <a:r>
              <a:rPr lang="en-US" sz="3600" dirty="0" smtClean="0">
                <a:latin typeface="+mj-lt"/>
              </a:rPr>
              <a:t> del </a:t>
            </a:r>
            <a:r>
              <a:rPr lang="en-US" sz="3600" dirty="0" err="1" smtClean="0">
                <a:latin typeface="+mj-lt"/>
              </a:rPr>
              <a:t>gimnasio</a:t>
            </a:r>
            <a:r>
              <a:rPr lang="en-US" sz="3600" dirty="0" smtClean="0">
                <a:latin typeface="+mj-lt"/>
              </a:rPr>
              <a:t>.</a:t>
            </a:r>
            <a:endParaRPr lang="es-ES_tradnl" sz="3600" dirty="0">
              <a:latin typeface="+mj-lt"/>
            </a:endParaRPr>
          </a:p>
          <a:p>
            <a:endParaRPr lang="en-US" sz="6000" dirty="0" smtClean="0"/>
          </a:p>
          <a:p>
            <a:endParaRPr lang="en-US" sz="6000" dirty="0" smtClean="0"/>
          </a:p>
          <a:p>
            <a:endParaRPr lang="en-US" sz="6000" dirty="0"/>
          </a:p>
          <a:p>
            <a:endParaRPr lang="en-US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141" l="9877" r="88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4415" y="3292974"/>
            <a:ext cx="940344" cy="18052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385" y="2483015"/>
            <a:ext cx="4314891" cy="282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105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a la </a:t>
            </a:r>
            <a:r>
              <a:rPr lang="en-US" sz="8000" b="1" spc="50" dirty="0" err="1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izquierda</a:t>
            </a:r>
            <a:r>
              <a:rPr lang="en-US" sz="80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 de</a:t>
            </a:r>
            <a:endParaRPr lang="en-US" sz="8000" b="1" spc="50" dirty="0">
              <a:ln w="11430"/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 smtClean="0"/>
              <a:t>to the left </a:t>
            </a:r>
          </a:p>
          <a:p>
            <a:pPr marL="64008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3600" dirty="0" err="1" smtClean="0">
                <a:latin typeface="+mj-lt"/>
              </a:rPr>
              <a:t>Yo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estoy</a:t>
            </a:r>
            <a:r>
              <a:rPr lang="en-US" sz="3600" dirty="0" smtClean="0">
                <a:latin typeface="+mj-lt"/>
              </a:rPr>
              <a:t> </a:t>
            </a:r>
            <a:r>
              <a:rPr lang="es-ES_tradnl" sz="3600" dirty="0" smtClean="0">
                <a:latin typeface="+mj-lt"/>
              </a:rPr>
              <a:t>a la izquierda de </a:t>
            </a:r>
            <a:r>
              <a:rPr lang="es-ES_tradnl" sz="3600" dirty="0" err="1" smtClean="0">
                <a:latin typeface="+mj-lt"/>
              </a:rPr>
              <a:t>Chewbacca</a:t>
            </a:r>
            <a:r>
              <a:rPr lang="es-ES_tradnl" sz="3600" dirty="0" smtClean="0">
                <a:latin typeface="+mj-lt"/>
              </a:rPr>
              <a:t>. </a:t>
            </a:r>
            <a:endParaRPr lang="es-ES_tradnl" sz="3600" dirty="0">
              <a:latin typeface="+mj-lt"/>
            </a:endParaRPr>
          </a:p>
          <a:p>
            <a:endParaRPr lang="en-US" sz="6000" dirty="0" smtClean="0"/>
          </a:p>
          <a:p>
            <a:endParaRPr lang="en-US" sz="6000" dirty="0" smtClean="0"/>
          </a:p>
          <a:p>
            <a:endParaRPr lang="en-US" sz="6000" dirty="0"/>
          </a:p>
          <a:p>
            <a:endParaRPr lang="en-US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229" y="1600200"/>
            <a:ext cx="3803809" cy="530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331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a la </a:t>
            </a:r>
            <a:r>
              <a:rPr lang="en-US" sz="8000" b="1" spc="50" dirty="0" err="1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derecha</a:t>
            </a:r>
            <a:r>
              <a:rPr lang="en-US" sz="80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 de</a:t>
            </a:r>
            <a:endParaRPr lang="en-US" sz="8000" b="1" spc="50" dirty="0">
              <a:ln w="11430"/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000" b="1" dirty="0" smtClean="0"/>
              <a:t>to the right of</a:t>
            </a:r>
          </a:p>
          <a:p>
            <a:pPr marL="64008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3600" dirty="0" err="1" smtClean="0">
                <a:latin typeface="+mj-lt"/>
              </a:rPr>
              <a:t>Yo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estoy</a:t>
            </a:r>
            <a:r>
              <a:rPr lang="en-US" sz="3600" dirty="0" smtClean="0">
                <a:latin typeface="+mj-lt"/>
              </a:rPr>
              <a:t> a la </a:t>
            </a:r>
            <a:r>
              <a:rPr lang="en-US" sz="3600" dirty="0" err="1" smtClean="0">
                <a:latin typeface="+mj-lt"/>
              </a:rPr>
              <a:t>derecha</a:t>
            </a:r>
            <a:r>
              <a:rPr lang="en-US" sz="3600" dirty="0" smtClean="0">
                <a:latin typeface="+mj-lt"/>
              </a:rPr>
              <a:t>  de </a:t>
            </a:r>
            <a:r>
              <a:rPr lang="es-ES_tradnl" sz="3600" dirty="0" err="1" smtClean="0">
                <a:latin typeface="+mj-lt"/>
              </a:rPr>
              <a:t>Chewbacca</a:t>
            </a:r>
            <a:r>
              <a:rPr lang="es-ES_tradnl" sz="3600" dirty="0" smtClean="0">
                <a:latin typeface="+mj-lt"/>
              </a:rPr>
              <a:t>.</a:t>
            </a:r>
            <a:endParaRPr lang="es-ES_tradnl" sz="3600" dirty="0">
              <a:latin typeface="+mj-lt"/>
            </a:endParaRPr>
          </a:p>
          <a:p>
            <a:endParaRPr lang="en-US" sz="6000" dirty="0" smtClean="0"/>
          </a:p>
          <a:p>
            <a:endParaRPr lang="en-US" sz="6000" dirty="0" smtClean="0"/>
          </a:p>
          <a:p>
            <a:endParaRPr lang="en-US" sz="6000" dirty="0"/>
          </a:p>
          <a:p>
            <a:endParaRPr lang="en-US" sz="32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229" y="1600200"/>
            <a:ext cx="3803809" cy="530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437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000" b="1" spc="50" dirty="0" err="1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delante</a:t>
            </a:r>
            <a:r>
              <a:rPr lang="en-US" sz="80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 de</a:t>
            </a:r>
            <a:endParaRPr lang="en-US" sz="8000" b="1" spc="50" dirty="0">
              <a:ln w="11430"/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 smtClean="0"/>
              <a:t>in front of</a:t>
            </a:r>
          </a:p>
          <a:p>
            <a:pPr marL="64008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3600" dirty="0" err="1" smtClean="0">
                <a:latin typeface="+mj-lt"/>
              </a:rPr>
              <a:t>Él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está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delante</a:t>
            </a:r>
            <a:r>
              <a:rPr lang="en-US" sz="3600" dirty="0" smtClean="0">
                <a:latin typeface="+mj-lt"/>
              </a:rPr>
              <a:t>  de </a:t>
            </a:r>
            <a:r>
              <a:rPr lang="es-ES_tradnl" sz="3600" dirty="0" smtClean="0">
                <a:latin typeface="+mj-lt"/>
              </a:rPr>
              <a:t>la fiesta. </a:t>
            </a:r>
            <a:endParaRPr lang="es-ES_tradnl" sz="3600" dirty="0">
              <a:latin typeface="+mj-lt"/>
            </a:endParaRPr>
          </a:p>
          <a:p>
            <a:endParaRPr lang="en-US" sz="6000" dirty="0" smtClean="0"/>
          </a:p>
          <a:p>
            <a:endParaRPr lang="en-US" sz="6000" dirty="0" smtClean="0"/>
          </a:p>
          <a:p>
            <a:endParaRPr lang="en-US" sz="6000" dirty="0"/>
          </a:p>
          <a:p>
            <a:endParaRPr lang="en-US" sz="3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642" y="2036882"/>
            <a:ext cx="7027105" cy="326792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clrChange>
              <a:clrFrom>
                <a:srgbClr val="A0A4A8"/>
              </a:clrFrom>
              <a:clrTo>
                <a:srgbClr val="A0A4A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9054" y="2191687"/>
            <a:ext cx="3598990" cy="359899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635676" y="6196616"/>
            <a:ext cx="449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He </a:t>
            </a:r>
            <a:r>
              <a:rPr lang="es-ES" dirty="0" err="1" smtClean="0"/>
              <a:t>does</a:t>
            </a:r>
            <a:r>
              <a:rPr lang="es-ES" dirty="0" smtClean="0"/>
              <a:t> </a:t>
            </a:r>
            <a:r>
              <a:rPr lang="es-ES" dirty="0" err="1" smtClean="0"/>
              <a:t>not</a:t>
            </a:r>
            <a:r>
              <a:rPr lang="es-ES" dirty="0" smtClean="0"/>
              <a:t> look </a:t>
            </a:r>
            <a:r>
              <a:rPr lang="es-ES" dirty="0" err="1" smtClean="0"/>
              <a:t>like</a:t>
            </a:r>
            <a:r>
              <a:rPr lang="es-ES" dirty="0" smtClean="0"/>
              <a:t> </a:t>
            </a:r>
            <a:r>
              <a:rPr lang="es-ES" dirty="0" err="1" smtClean="0"/>
              <a:t>he´s</a:t>
            </a:r>
            <a:r>
              <a:rPr lang="es-ES" dirty="0" smtClean="0"/>
              <a:t> </a:t>
            </a:r>
            <a:r>
              <a:rPr lang="es-ES" dirty="0" err="1" smtClean="0"/>
              <a:t>having</a:t>
            </a:r>
            <a:r>
              <a:rPr lang="es-ES" dirty="0" smtClean="0"/>
              <a:t> a </a:t>
            </a:r>
            <a:r>
              <a:rPr lang="es-ES" dirty="0" err="1" smtClean="0"/>
              <a:t>good</a:t>
            </a:r>
            <a:r>
              <a:rPr lang="es-ES" dirty="0" smtClean="0"/>
              <a:t> time.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65710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000" b="1" spc="50" dirty="0" err="1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detrás</a:t>
            </a:r>
            <a:r>
              <a:rPr lang="en-US" sz="80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 de</a:t>
            </a:r>
            <a:endParaRPr lang="en-US" sz="8000" b="1" spc="50" dirty="0">
              <a:ln w="11430"/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 smtClean="0"/>
              <a:t>behind</a:t>
            </a:r>
          </a:p>
          <a:p>
            <a:pPr marL="64008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3600" dirty="0" err="1" smtClean="0">
                <a:latin typeface="+mj-lt"/>
              </a:rPr>
              <a:t>Vosotros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estáis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detrás</a:t>
            </a:r>
            <a:r>
              <a:rPr lang="en-US" sz="3600" dirty="0" smtClean="0">
                <a:latin typeface="+mj-lt"/>
              </a:rPr>
              <a:t> del cine.</a:t>
            </a:r>
            <a:endParaRPr lang="es-ES_tradnl" sz="3600" dirty="0">
              <a:latin typeface="+mj-lt"/>
            </a:endParaRPr>
          </a:p>
          <a:p>
            <a:endParaRPr lang="en-US" sz="6000" dirty="0" smtClean="0"/>
          </a:p>
          <a:p>
            <a:endParaRPr lang="en-US" sz="6000" dirty="0" smtClean="0"/>
          </a:p>
          <a:p>
            <a:endParaRPr lang="en-US" sz="6000" dirty="0"/>
          </a:p>
          <a:p>
            <a:endParaRPr lang="en-US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4507" r="18805"/>
          <a:stretch/>
        </p:blipFill>
        <p:spPr>
          <a:xfrm>
            <a:off x="4721304" y="1442191"/>
            <a:ext cx="3965496" cy="468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639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000" b="1" spc="50" dirty="0" err="1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dentro</a:t>
            </a:r>
            <a:r>
              <a:rPr lang="en-US" sz="80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80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de</a:t>
            </a:r>
            <a:endParaRPr lang="en-US" sz="8000" b="1" spc="50" dirty="0">
              <a:ln w="11430"/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2516" y="1600200"/>
            <a:ext cx="4038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000" b="1" dirty="0" smtClean="0"/>
              <a:t>inside</a:t>
            </a:r>
          </a:p>
          <a:p>
            <a:pPr marL="64008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3600" dirty="0" err="1" smtClean="0">
                <a:latin typeface="+mj-lt"/>
              </a:rPr>
              <a:t>Palpatine</a:t>
            </a:r>
            <a:r>
              <a:rPr lang="en-US" sz="3600" dirty="0" smtClean="0">
                <a:latin typeface="+mj-lt"/>
              </a:rPr>
              <a:t> y </a:t>
            </a:r>
            <a:r>
              <a:rPr lang="en-US" sz="3600" dirty="0" err="1" smtClean="0">
                <a:latin typeface="+mj-lt"/>
              </a:rPr>
              <a:t>yo</a:t>
            </a:r>
            <a:endParaRPr lang="en-US" sz="3600" dirty="0" smtClean="0">
              <a:latin typeface="+mj-lt"/>
            </a:endParaRPr>
          </a:p>
          <a:p>
            <a:pPr marL="0" indent="0" algn="ctr">
              <a:buNone/>
            </a:pPr>
            <a:r>
              <a:rPr lang="en-US" sz="3600" dirty="0" err="1" smtClean="0">
                <a:latin typeface="+mj-lt"/>
              </a:rPr>
              <a:t>estamos</a:t>
            </a:r>
            <a:r>
              <a:rPr lang="en-US" sz="3600" dirty="0" smtClean="0">
                <a:latin typeface="+mj-lt"/>
              </a:rPr>
              <a:t> </a:t>
            </a:r>
            <a:r>
              <a:rPr lang="es-ES_tradnl" sz="3600" dirty="0" smtClean="0">
                <a:latin typeface="+mj-lt"/>
              </a:rPr>
              <a:t>adentro </a:t>
            </a:r>
          </a:p>
          <a:p>
            <a:pPr marL="0" indent="0" algn="ctr">
              <a:buNone/>
            </a:pPr>
            <a:r>
              <a:rPr lang="es-ES_tradnl" sz="3600" dirty="0" smtClean="0">
                <a:latin typeface="+mj-lt"/>
              </a:rPr>
              <a:t>de </a:t>
            </a:r>
          </a:p>
          <a:p>
            <a:pPr marL="0" indent="0" algn="ctr">
              <a:buNone/>
            </a:pPr>
            <a:r>
              <a:rPr lang="es-ES_tradnl" sz="3600" dirty="0" smtClean="0">
                <a:latin typeface="+mj-lt"/>
              </a:rPr>
              <a:t>la biblioteca.</a:t>
            </a:r>
            <a:endParaRPr lang="es-ES_tradnl" sz="3600" dirty="0">
              <a:latin typeface="+mj-lt"/>
            </a:endParaRPr>
          </a:p>
          <a:p>
            <a:endParaRPr lang="en-US" sz="6000" dirty="0" smtClean="0"/>
          </a:p>
          <a:p>
            <a:endParaRPr lang="en-US" sz="6000" dirty="0" smtClean="0"/>
          </a:p>
          <a:p>
            <a:endParaRPr lang="en-US" sz="6000" dirty="0"/>
          </a:p>
          <a:p>
            <a:endParaRPr lang="en-US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31024"/>
          <a:stretch/>
        </p:blipFill>
        <p:spPr>
          <a:xfrm>
            <a:off x="3795734" y="1417638"/>
            <a:ext cx="4806155" cy="46371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0" b="93280" l="3200" r="53200"/>
                    </a14:imgEffect>
                  </a14:imgLayer>
                </a14:imgProps>
              </a:ext>
            </a:extLst>
          </a:blip>
          <a:srcRect r="46643"/>
          <a:stretch/>
        </p:blipFill>
        <p:spPr>
          <a:xfrm>
            <a:off x="5579292" y="1749323"/>
            <a:ext cx="1776641" cy="454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750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r="42089"/>
          <a:stretch/>
        </p:blipFill>
        <p:spPr>
          <a:xfrm>
            <a:off x="4406218" y="1600200"/>
            <a:ext cx="4570053" cy="5261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8000" b="1" spc="50" dirty="0" err="1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fuera</a:t>
            </a:r>
            <a:r>
              <a:rPr lang="en-US" sz="80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80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de</a:t>
            </a:r>
            <a:endParaRPr lang="en-US" sz="8000" b="1" spc="50" dirty="0">
              <a:ln w="11430"/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98940" y="1600200"/>
            <a:ext cx="4038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 smtClean="0"/>
              <a:t>outside of</a:t>
            </a:r>
          </a:p>
          <a:p>
            <a:pPr marL="64008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3600" dirty="0" smtClean="0">
                <a:latin typeface="+mj-lt"/>
              </a:rPr>
              <a:t>Yoda </a:t>
            </a:r>
            <a:r>
              <a:rPr lang="en-US" sz="3600" dirty="0" err="1" smtClean="0">
                <a:latin typeface="+mj-lt"/>
              </a:rPr>
              <a:t>está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afuera</a:t>
            </a:r>
            <a:r>
              <a:rPr lang="en-US" sz="3600" dirty="0" smtClean="0">
                <a:latin typeface="+mj-lt"/>
              </a:rPr>
              <a:t> del </a:t>
            </a:r>
            <a:r>
              <a:rPr lang="en-US" sz="3600" dirty="0" err="1" smtClean="0">
                <a:latin typeface="+mj-lt"/>
              </a:rPr>
              <a:t>restaurante</a:t>
            </a:r>
            <a:r>
              <a:rPr lang="en-US" sz="3600" dirty="0" smtClean="0">
                <a:latin typeface="+mj-lt"/>
              </a:rPr>
              <a:t>.</a:t>
            </a:r>
            <a:endParaRPr lang="es-ES_tradnl" sz="3600" dirty="0">
              <a:latin typeface="+mj-lt"/>
            </a:endParaRPr>
          </a:p>
          <a:p>
            <a:endParaRPr lang="en-US" sz="6000" dirty="0" smtClean="0"/>
          </a:p>
          <a:p>
            <a:endParaRPr lang="en-US" sz="6000" dirty="0" smtClean="0"/>
          </a:p>
          <a:p>
            <a:endParaRPr lang="en-US" sz="6000" dirty="0"/>
          </a:p>
          <a:p>
            <a:endParaRPr lang="en-US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929" y="4453243"/>
            <a:ext cx="1311729" cy="147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006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entre</a:t>
            </a:r>
            <a:endParaRPr lang="en-US" sz="8000" b="1" spc="50" dirty="0">
              <a:ln w="11430"/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 smtClean="0"/>
              <a:t>Between</a:t>
            </a:r>
          </a:p>
          <a:p>
            <a:pPr marL="64008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3600" dirty="0" smtClean="0">
                <a:latin typeface="+mj-lt"/>
              </a:rPr>
              <a:t>Ella </a:t>
            </a:r>
            <a:r>
              <a:rPr lang="en-US" sz="3600" dirty="0" err="1" smtClean="0">
                <a:latin typeface="+mj-lt"/>
              </a:rPr>
              <a:t>está</a:t>
            </a:r>
            <a:r>
              <a:rPr lang="en-US" sz="3600" dirty="0" smtClean="0">
                <a:latin typeface="+mj-lt"/>
              </a:rPr>
              <a:t> entre </a:t>
            </a:r>
            <a:r>
              <a:rPr lang="es-ES_tradnl" sz="3600" dirty="0" smtClean="0">
                <a:latin typeface="+mj-lt"/>
              </a:rPr>
              <a:t>la piscina y la playa. </a:t>
            </a:r>
            <a:endParaRPr lang="es-ES_tradnl" sz="3600" dirty="0">
              <a:latin typeface="+mj-lt"/>
            </a:endParaRPr>
          </a:p>
          <a:p>
            <a:endParaRPr lang="en-US" sz="6000" dirty="0" smtClean="0"/>
          </a:p>
          <a:p>
            <a:endParaRPr lang="en-US" sz="6000" dirty="0" smtClean="0"/>
          </a:p>
          <a:p>
            <a:endParaRPr lang="en-US" sz="6000" dirty="0"/>
          </a:p>
          <a:p>
            <a:endParaRPr lang="en-US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737339"/>
            <a:ext cx="6857876" cy="45719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8929" l="22778" r="70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4459" y="3882056"/>
            <a:ext cx="664653" cy="103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389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You´ve heard it before….</a:t>
            </a:r>
            <a:endParaRPr lang="en-US" sz="6000" b="1" dirty="0"/>
          </a:p>
        </p:txBody>
      </p:sp>
      <p:sp>
        <p:nvSpPr>
          <p:cNvPr id="4" name="Rectangle 3"/>
          <p:cNvSpPr/>
          <p:nvPr/>
        </p:nvSpPr>
        <p:spPr>
          <a:xfrm>
            <a:off x="508012" y="2051539"/>
            <a:ext cx="8264769" cy="234280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prstTxWarp prst="textFadeUp">
              <a:avLst>
                <a:gd name="adj" fmla="val 26004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199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</a:t>
            </a:r>
            <a:r>
              <a:rPr lang="es-ES_tradnl" sz="199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Cómo estás</a:t>
            </a:r>
            <a:r>
              <a:rPr lang="es-ES_tradnl" sz="199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s-ES_tradnl" sz="199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5294" y="4472500"/>
            <a:ext cx="3495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= How are you?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1860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err="1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Feelings</a:t>
            </a:r>
            <a:endParaRPr lang="es-ES_tradnl" b="1" dirty="0"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Cansado/a</a:t>
            </a:r>
            <a:endParaRPr lang="es-ES_tradnl" sz="3200" dirty="0"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4" b="94141" l="1953" r="94141"/>
                    </a14:imgEffect>
                  </a14:imgLayer>
                </a14:imgProps>
              </a:ext>
            </a:extLst>
          </a:blip>
          <a:srcRect t="1100" b="110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Emocionado/a</a:t>
            </a:r>
            <a:endParaRPr lang="es-ES_tradnl" sz="3200" dirty="0"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078" l="297" r="99802">
                        <a14:foregroundMark x1="42178" y1="34993" x2="42178" y2="34993"/>
                        <a14:foregroundMark x1="33267" y1="29273" x2="41139" y2="39233"/>
                        <a14:foregroundMark x1="41139" y1="26447" x2="41139" y2="26447"/>
                        <a14:foregroundMark x1="35396" y1="25034" x2="32772" y2="37820"/>
                        <a14:foregroundMark x1="56337" y1="39973" x2="67822" y2="24293"/>
                        <a14:foregroundMark x1="68366" y1="30686" x2="62079" y2="44213"/>
                        <a14:foregroundMark x1="55792" y1="35734" x2="58960" y2="23620"/>
                        <a14:foregroundMark x1="38515" y1="57066" x2="58416" y2="57066"/>
                      </a14:backgroundRemoval>
                    </a14:imgEffect>
                  </a14:imgLayer>
                </a14:imgProps>
              </a:ext>
            </a:extLst>
          </a:blip>
          <a:srcRect t="-16446" b="-164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468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err="1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Feelings</a:t>
            </a:r>
            <a:endParaRPr lang="es-ES_tradnl" b="1" dirty="0"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Contento/ Feliz </a:t>
            </a:r>
            <a:endParaRPr lang="es-ES_tradnl" sz="3200" dirty="0"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4" b="94922" l="9766" r="95313">
                        <a14:foregroundMark x1="71875" y1="62109" x2="28125" y2="64063"/>
                      </a14:backgroundRemoval>
                    </a14:imgEffect>
                  </a14:imgLayer>
                </a14:imgProps>
              </a:ext>
            </a:extLst>
          </a:blip>
          <a:srcRect t="1100" b="110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Triste &amp; Deprimido/a</a:t>
            </a:r>
            <a:endParaRPr lang="es-ES_tradnl" sz="3200" dirty="0"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95" b="89105" l="10000" r="90000">
                        <a14:foregroundMark x1="50000" y1="60802" x2="50000" y2="60802"/>
                      </a14:backgroundRemoval>
                    </a14:imgEffect>
                  </a14:imgLayer>
                </a14:imgProps>
              </a:ext>
            </a:extLst>
          </a:blip>
          <a:srcRect t="1119" b="11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164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err="1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Feelings</a:t>
            </a:r>
            <a:endParaRPr lang="es-ES_tradnl" b="1" dirty="0"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Nervioso/a</a:t>
            </a:r>
            <a:endParaRPr lang="es-ES_tradnl" sz="3200" dirty="0"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4141" l="4297" r="96094">
                        <a14:foregroundMark x1="73438" y1="39453" x2="73438" y2="39453"/>
                        <a14:foregroundMark x1="33594" y1="34766" x2="33594" y2="34766"/>
                        <a14:foregroundMark x1="22656" y1="40625" x2="22656" y2="40625"/>
                        <a14:backgroundMark x1="28906" y1="39063" x2="28906" y2="39063"/>
                      </a14:backgroundRemoval>
                    </a14:imgEffect>
                  </a14:imgLayer>
                </a14:imgProps>
              </a:ext>
            </a:extLst>
          </a:blip>
          <a:srcRect t="1100" b="110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Ocupado/a</a:t>
            </a:r>
            <a:endParaRPr lang="es-ES_tradnl" sz="3200" dirty="0"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667" b="94000" l="10000" r="94000"/>
                    </a14:imgEffect>
                  </a14:imgLayer>
                </a14:imgProps>
              </a:ext>
            </a:extLst>
          </a:blip>
          <a:srcRect t="1119" b="11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834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err="1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Feelings</a:t>
            </a:r>
            <a:endParaRPr lang="es-ES_tradnl" b="1" dirty="0"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Enojado/a</a:t>
            </a:r>
            <a:endParaRPr lang="es-ES_tradnl" sz="3200" dirty="0"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0" b="93250" l="19194" r="75968"/>
                    </a14:imgEffect>
                  </a14:imgLayer>
                </a14:imgProps>
              </a:ext>
            </a:extLst>
          </a:blip>
          <a:srcRect l="17016" r="17016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Tranquilo/a</a:t>
            </a:r>
            <a:endParaRPr lang="es-ES_tradnl" sz="3200" dirty="0"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0" b="92935" l="9659" r="89773"/>
                    </a14:imgEffect>
                  </a14:imgLayer>
                </a14:imgProps>
              </a:ext>
            </a:extLst>
          </a:blip>
          <a:srcRect t="3245" b="32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639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2022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What´s the verb?</a:t>
            </a:r>
            <a:endParaRPr lang="en-US" sz="6000" b="1" dirty="0"/>
          </a:p>
        </p:txBody>
      </p:sp>
      <p:sp>
        <p:nvSpPr>
          <p:cNvPr id="3" name="Explosion 1 2"/>
          <p:cNvSpPr/>
          <p:nvPr/>
        </p:nvSpPr>
        <p:spPr>
          <a:xfrm rot="395763">
            <a:off x="3429127" y="844788"/>
            <a:ext cx="5889389" cy="3451239"/>
          </a:xfrm>
          <a:prstGeom prst="irregularSeal1">
            <a:avLst/>
          </a:prstGeom>
          <a:solidFill>
            <a:schemeClr val="accent5">
              <a:lumMod val="60000"/>
              <a:lumOff val="40000"/>
              <a:alpha val="6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8012" y="1152770"/>
            <a:ext cx="8264769" cy="234280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prstTxWarp prst="textFadeUp">
              <a:avLst>
                <a:gd name="adj" fmla="val 26004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199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</a:t>
            </a:r>
            <a:r>
              <a:rPr lang="es-ES_tradnl" sz="199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Cómo estás</a:t>
            </a:r>
            <a:r>
              <a:rPr lang="es-ES_tradnl" sz="199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s-ES_tradnl" sz="199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0421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b="52317"/>
          <a:stretch/>
        </p:blipFill>
        <p:spPr>
          <a:xfrm>
            <a:off x="4467469" y="2436288"/>
            <a:ext cx="4676531" cy="1666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515" y="2033101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8800" b="1" dirty="0" err="1" smtClean="0"/>
              <a:t>estás</a:t>
            </a:r>
            <a:r>
              <a:rPr lang="en-US" sz="8800" b="1" dirty="0" smtClean="0"/>
              <a:t> is part of </a:t>
            </a:r>
            <a:br>
              <a:rPr lang="en-US" sz="8800" b="1" dirty="0" smtClean="0"/>
            </a:br>
            <a:r>
              <a:rPr lang="en-US" sz="8800" b="1" dirty="0" smtClean="0"/>
              <a:t>the verb </a:t>
            </a:r>
            <a:r>
              <a:rPr lang="en-US" sz="9600" b="1" dirty="0" smtClean="0"/>
              <a:t> 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81567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261027"/>
              </p:ext>
            </p:extLst>
          </p:nvPr>
        </p:nvGraphicFramePr>
        <p:xfrm>
          <a:off x="0" y="68385"/>
          <a:ext cx="9144000" cy="662437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572000"/>
                <a:gridCol w="4572000"/>
              </a:tblGrid>
              <a:tr h="771769">
                <a:tc gridSpan="2">
                  <a:txBody>
                    <a:bodyPr/>
                    <a:lstStyle/>
                    <a:p>
                      <a:pPr algn="ctr"/>
                      <a:r>
                        <a:rPr lang="en-US" sz="7200" dirty="0" err="1" smtClean="0"/>
                        <a:t>estar</a:t>
                      </a:r>
                      <a:endParaRPr lang="en-US" sz="7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21718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yo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nosotros</a:t>
                      </a:r>
                      <a:endParaRPr lang="en-US" dirty="0"/>
                    </a:p>
                  </a:txBody>
                  <a:tcPr/>
                </a:tc>
              </a:tr>
              <a:tr h="121718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tú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vosotros</a:t>
                      </a:r>
                      <a:endParaRPr lang="en-US" dirty="0"/>
                    </a:p>
                  </a:txBody>
                  <a:tcPr/>
                </a:tc>
              </a:tr>
              <a:tr h="300128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él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ella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usted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ellos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ellas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ustedes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50462" y="1094154"/>
            <a:ext cx="2872153" cy="1323439"/>
          </a:xfrm>
          <a:prstGeom prst="rect">
            <a:avLst/>
          </a:prstGeom>
          <a:noFill/>
        </p:spPr>
        <p:txBody>
          <a:bodyPr wrap="none" rtlCol="0">
            <a:prstTxWarp prst="textFadeUp">
              <a:avLst>
                <a:gd name="adj" fmla="val 16750"/>
              </a:avLst>
            </a:prstTxWarp>
            <a:spAutoFit/>
          </a:bodyPr>
          <a:lstStyle/>
          <a:p>
            <a:r>
              <a:rPr lang="en-US" sz="9600" b="1" spc="50" dirty="0" err="1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estoy</a:t>
            </a:r>
            <a:endParaRPr lang="en-US" sz="19900" b="1" spc="50" dirty="0">
              <a:ln w="11430"/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5380" y="2417593"/>
            <a:ext cx="2349321" cy="1294715"/>
          </a:xfrm>
          <a:prstGeom prst="rect">
            <a:avLst/>
          </a:prstGeom>
          <a:noFill/>
        </p:spPr>
        <p:txBody>
          <a:bodyPr wrap="none" rtlCol="0">
            <a:prstTxWarp prst="textFadeUp">
              <a:avLst>
                <a:gd name="adj" fmla="val 20979"/>
              </a:avLst>
            </a:prstTxWarp>
            <a:spAutoFit/>
          </a:bodyPr>
          <a:lstStyle/>
          <a:p>
            <a:r>
              <a:rPr lang="en-US" sz="9600" b="1" spc="50" dirty="0" err="1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estás</a:t>
            </a:r>
            <a:endParaRPr lang="en-US" sz="11500" b="1" spc="50" dirty="0">
              <a:ln w="11430"/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4918" y="4246393"/>
            <a:ext cx="2349321" cy="1569660"/>
          </a:xfrm>
          <a:prstGeom prst="rect">
            <a:avLst/>
          </a:prstGeom>
          <a:noFill/>
        </p:spPr>
        <p:txBody>
          <a:bodyPr wrap="none" rtlCol="0">
            <a:prstTxWarp prst="textFadeUp">
              <a:avLst>
                <a:gd name="adj" fmla="val 18363"/>
              </a:avLst>
            </a:prstTxWarp>
            <a:spAutoFit/>
          </a:bodyPr>
          <a:lstStyle/>
          <a:p>
            <a:r>
              <a:rPr lang="en-US" sz="9600" b="1" spc="50" dirty="0" err="1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está</a:t>
            </a:r>
            <a:endParaRPr lang="en-US" sz="9600" b="1" spc="50" dirty="0">
              <a:ln w="11430"/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6740" y="1074616"/>
            <a:ext cx="3451634" cy="1268732"/>
          </a:xfrm>
          <a:prstGeom prst="rect">
            <a:avLst/>
          </a:prstGeom>
          <a:noFill/>
        </p:spPr>
        <p:txBody>
          <a:bodyPr wrap="none" rtlCol="0">
            <a:prstTxWarp prst="textFadeUp">
              <a:avLst>
                <a:gd name="adj" fmla="val 16917"/>
              </a:avLst>
            </a:prstTxWarp>
            <a:spAutoFit/>
          </a:bodyPr>
          <a:lstStyle/>
          <a:p>
            <a:r>
              <a:rPr lang="en-US" sz="9600" b="1" spc="50" dirty="0" err="1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estamos</a:t>
            </a:r>
            <a:endParaRPr lang="en-US" sz="9600" b="1" spc="50" dirty="0">
              <a:ln w="11430"/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4313" y="2417593"/>
            <a:ext cx="2911225" cy="1294715"/>
          </a:xfrm>
          <a:prstGeom prst="rect">
            <a:avLst/>
          </a:prstGeom>
          <a:noFill/>
        </p:spPr>
        <p:txBody>
          <a:bodyPr wrap="none" rtlCol="0">
            <a:prstTxWarp prst="textFadeUp">
              <a:avLst>
                <a:gd name="adj" fmla="val 19092"/>
              </a:avLst>
            </a:prstTxWarp>
            <a:spAutoFit/>
          </a:bodyPr>
          <a:lstStyle/>
          <a:p>
            <a:r>
              <a:rPr lang="en-US" sz="9600" b="1" spc="50" dirty="0" err="1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estáis</a:t>
            </a:r>
            <a:endParaRPr lang="en-US" sz="9600" b="1" spc="50" dirty="0">
              <a:ln w="11430"/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2003" y="4246393"/>
            <a:ext cx="3016371" cy="1569660"/>
          </a:xfrm>
          <a:prstGeom prst="rect">
            <a:avLst/>
          </a:prstGeom>
          <a:noFill/>
        </p:spPr>
        <p:txBody>
          <a:bodyPr wrap="none" rtlCol="0">
            <a:prstTxWarp prst="textFadeUp">
              <a:avLst>
                <a:gd name="adj" fmla="val 15196"/>
              </a:avLst>
            </a:prstTxWarp>
            <a:spAutoFit/>
          </a:bodyPr>
          <a:lstStyle/>
          <a:p>
            <a:r>
              <a:rPr lang="en-US" sz="9600" b="1" spc="50" dirty="0" err="1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están</a:t>
            </a:r>
            <a:endParaRPr lang="en-US" sz="9600" b="1" spc="50" dirty="0">
              <a:ln w="11430"/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9808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b="52317"/>
          <a:stretch/>
        </p:blipFill>
        <p:spPr>
          <a:xfrm>
            <a:off x="2265972" y="0"/>
            <a:ext cx="4676531" cy="1666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 smtClean="0"/>
              <a:t>Use                                to…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8614" y="1973384"/>
            <a:ext cx="9319846" cy="4884615"/>
          </a:xfrm>
        </p:spPr>
        <p:txBody>
          <a:bodyPr>
            <a:prstTxWarp prst="textFadeUp">
              <a:avLst>
                <a:gd name="adj" fmla="val 26719"/>
              </a:avLst>
            </a:prstTxWarp>
            <a:normAutofit fontScale="77500" lnSpcReduction="20000"/>
          </a:bodyPr>
          <a:lstStyle/>
          <a:p>
            <a:r>
              <a:rPr lang="en-US" sz="4800" b="1" dirty="0" smtClean="0"/>
              <a:t>Location</a:t>
            </a:r>
          </a:p>
          <a:p>
            <a:pPr marL="0" indent="0">
              <a:buNone/>
            </a:pPr>
            <a:r>
              <a:rPr lang="en-US" sz="4800" b="1" dirty="0" smtClean="0"/>
              <a:t>Communicate </a:t>
            </a:r>
            <a:r>
              <a:rPr lang="en-US" sz="6500" b="1" dirty="0" smtClean="0"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location</a:t>
            </a:r>
          </a:p>
          <a:p>
            <a:endParaRPr lang="en-US" sz="4800" b="1" dirty="0" smtClean="0"/>
          </a:p>
          <a:p>
            <a:r>
              <a:rPr lang="en-US" sz="4800" b="1" dirty="0" smtClean="0"/>
              <a:t>Feeling</a:t>
            </a:r>
          </a:p>
          <a:p>
            <a:pPr marL="0" indent="0">
              <a:buNone/>
            </a:pPr>
            <a:r>
              <a:rPr lang="en-US" sz="4800" b="1" dirty="0" smtClean="0"/>
              <a:t>Communicate a </a:t>
            </a:r>
            <a:r>
              <a:rPr lang="en-US" sz="6500" b="1" dirty="0"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state</a:t>
            </a:r>
            <a:r>
              <a:rPr lang="en-US" sz="4800" b="1" dirty="0" smtClean="0"/>
              <a:t> or </a:t>
            </a:r>
            <a:r>
              <a:rPr lang="en-US" sz="6500" b="1" dirty="0"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condition</a:t>
            </a:r>
          </a:p>
          <a:p>
            <a:endParaRPr lang="en-US" sz="4800" b="1" dirty="0" smtClean="0"/>
          </a:p>
          <a:p>
            <a:r>
              <a:rPr lang="en-US" sz="4800" b="1" dirty="0" smtClean="0"/>
              <a:t>Form a </a:t>
            </a:r>
            <a:r>
              <a:rPr lang="en-US" sz="6500" b="1" dirty="0"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progressive</a:t>
            </a:r>
            <a:r>
              <a:rPr lang="en-US" sz="4800" b="1" dirty="0" smtClean="0"/>
              <a:t> </a:t>
            </a:r>
            <a:r>
              <a:rPr lang="en-US" sz="6500" b="1" dirty="0"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tense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141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38640"/>
            <a:ext cx="9143999" cy="2806123"/>
          </a:xfrm>
        </p:spPr>
        <p:txBody>
          <a:bodyPr>
            <a:noAutofit/>
          </a:bodyPr>
          <a:lstStyle/>
          <a:p>
            <a:r>
              <a:rPr lang="en-US" sz="115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Las</a:t>
            </a:r>
            <a:r>
              <a:rPr lang="en-US" sz="6000" dirty="0" smtClean="0"/>
              <a:t> </a:t>
            </a:r>
            <a:r>
              <a:rPr lang="en-US" sz="11500" b="1" spc="50" dirty="0" err="1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preposiciones</a:t>
            </a:r>
            <a:r>
              <a:rPr lang="en-US" sz="115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en-US" sz="115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115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with </a:t>
            </a:r>
            <a:r>
              <a:rPr lang="en-US" sz="11500" b="1" spc="50" dirty="0" err="1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estar</a:t>
            </a:r>
            <a:endParaRPr lang="en-US" sz="11500" b="1" spc="50" dirty="0">
              <a:ln w="11430"/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000" b="1" spc="50" dirty="0" err="1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L</a:t>
            </a:r>
            <a:r>
              <a:rPr lang="en-US" sz="8000" b="1" spc="50" dirty="0" err="1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ejos</a:t>
            </a:r>
            <a:r>
              <a:rPr lang="en-US" sz="80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 de</a:t>
            </a:r>
            <a:endParaRPr lang="en-US" sz="8000" b="1" spc="50" dirty="0">
              <a:ln w="11430"/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 smtClean="0"/>
              <a:t>Far</a:t>
            </a:r>
          </a:p>
          <a:p>
            <a:pPr marL="64008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3600" dirty="0" smtClean="0">
                <a:latin typeface="+mj-lt"/>
              </a:rPr>
              <a:t>Obi Wan </a:t>
            </a:r>
            <a:r>
              <a:rPr lang="en-US" sz="3600" dirty="0" err="1" smtClean="0">
                <a:latin typeface="+mj-lt"/>
              </a:rPr>
              <a:t>está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lejos</a:t>
            </a:r>
            <a:r>
              <a:rPr lang="en-US" sz="3600" dirty="0" smtClean="0">
                <a:latin typeface="+mj-lt"/>
              </a:rPr>
              <a:t>  de </a:t>
            </a:r>
            <a:r>
              <a:rPr lang="en-US" sz="3600" dirty="0" err="1" smtClean="0">
                <a:latin typeface="+mj-lt"/>
              </a:rPr>
              <a:t>las</a:t>
            </a:r>
            <a:r>
              <a:rPr lang="en-US" sz="3600" dirty="0" smtClean="0">
                <a:latin typeface="+mj-lt"/>
              </a:rPr>
              <a:t> mo</a:t>
            </a:r>
            <a:r>
              <a:rPr lang="es-ES_tradnl" sz="3600" dirty="0" err="1" smtClean="0">
                <a:latin typeface="+mj-lt"/>
              </a:rPr>
              <a:t>ñtanas</a:t>
            </a:r>
            <a:r>
              <a:rPr lang="es-ES_tradnl" sz="3600" dirty="0" smtClean="0">
                <a:latin typeface="+mj-lt"/>
              </a:rPr>
              <a:t> </a:t>
            </a:r>
            <a:endParaRPr lang="es-ES_tradnl" sz="3600" dirty="0">
              <a:latin typeface="+mj-lt"/>
            </a:endParaRPr>
          </a:p>
          <a:p>
            <a:endParaRPr lang="en-US" sz="6000" dirty="0" smtClean="0"/>
          </a:p>
          <a:p>
            <a:endParaRPr lang="en-US" sz="6000" dirty="0" smtClean="0"/>
          </a:p>
          <a:p>
            <a:endParaRPr lang="en-US" sz="6000" dirty="0"/>
          </a:p>
          <a:p>
            <a:endParaRPr lang="en-US" sz="3200" dirty="0"/>
          </a:p>
        </p:txBody>
      </p:sp>
      <p:pic>
        <p:nvPicPr>
          <p:cNvPr id="7" name="Content Placeholder 6" descr="7619973060_f8e916f79f_z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3" r="20233"/>
          <a:stretch>
            <a:fillRect/>
          </a:stretch>
        </p:blipFill>
        <p:spPr/>
      </p:pic>
      <p:pic>
        <p:nvPicPr>
          <p:cNvPr id="13314" name="Picture 2" descr="http://img212.imageshack.us/img212/2986/render23h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2214" y="3706586"/>
            <a:ext cx="2124274" cy="24195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34340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573446"/>
            <a:ext cx="6996298" cy="46850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000" b="1" spc="50" dirty="0" err="1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C</a:t>
            </a:r>
            <a:r>
              <a:rPr lang="en-US" sz="8000" b="1" spc="50" dirty="0" err="1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erca</a:t>
            </a:r>
            <a:r>
              <a:rPr lang="en-US" sz="8000" b="1" spc="50" dirty="0" smtClean="0">
                <a:ln w="11430"/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  <a:cs typeface="+mn-cs"/>
              </a:rPr>
              <a:t> de</a:t>
            </a:r>
            <a:endParaRPr lang="en-US" sz="8000" b="1" spc="50" dirty="0">
              <a:ln w="11430"/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616031"/>
            <a:ext cx="4038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 smtClean="0"/>
              <a:t>close to</a:t>
            </a:r>
          </a:p>
          <a:p>
            <a:pPr marL="64008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3600" dirty="0" smtClean="0">
                <a:latin typeface="+mj-lt"/>
              </a:rPr>
              <a:t>R2D2 </a:t>
            </a:r>
            <a:r>
              <a:rPr lang="en-US" sz="3600" dirty="0" err="1" smtClean="0">
                <a:latin typeface="+mj-lt"/>
              </a:rPr>
              <a:t>está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cerca</a:t>
            </a:r>
            <a:r>
              <a:rPr lang="en-US" sz="3600" dirty="0" smtClean="0">
                <a:latin typeface="+mj-lt"/>
              </a:rPr>
              <a:t> de la </a:t>
            </a:r>
            <a:r>
              <a:rPr lang="es-ES_tradnl" sz="3600" dirty="0" smtClean="0">
                <a:latin typeface="+mj-lt"/>
              </a:rPr>
              <a:t>casa.</a:t>
            </a:r>
            <a:endParaRPr lang="es-ES_tradnl" sz="3600" dirty="0">
              <a:latin typeface="+mj-lt"/>
            </a:endParaRPr>
          </a:p>
          <a:p>
            <a:endParaRPr lang="en-US" sz="6000" dirty="0" smtClean="0"/>
          </a:p>
          <a:p>
            <a:endParaRPr lang="en-US" sz="6000" dirty="0" smtClean="0"/>
          </a:p>
          <a:p>
            <a:endParaRPr lang="en-US" sz="6000" dirty="0"/>
          </a:p>
          <a:p>
            <a:endParaRPr lang="en-US" sz="3200" dirty="0"/>
          </a:p>
        </p:txBody>
      </p:sp>
      <p:pic>
        <p:nvPicPr>
          <p:cNvPr id="8" name="Picture 8" descr="http://streetcouch.com/wp-content/uploads/2010/12/R2Fett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A0A0A"/>
              </a:clrFrom>
              <a:clrTo>
                <a:srgbClr val="0A0A0A">
                  <a:alpha val="0"/>
                </a:srgbClr>
              </a:clrTo>
            </a:clrChange>
          </a:blip>
          <a:srcRect r="53690"/>
          <a:stretch/>
        </p:blipFill>
        <p:spPr bwMode="auto">
          <a:xfrm>
            <a:off x="7772756" y="4675141"/>
            <a:ext cx="701935" cy="9779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1334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932</TotalTime>
  <Words>253</Words>
  <Application>Microsoft Macintosh PowerPoint</Application>
  <PresentationFormat>On-screen Show (4:3)</PresentationFormat>
  <Paragraphs>119</Paragraphs>
  <Slides>23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 Black </vt:lpstr>
      <vt:lpstr>PowerPoint Presentation</vt:lpstr>
      <vt:lpstr>You´ve heard it before….</vt:lpstr>
      <vt:lpstr>What´s the verb?</vt:lpstr>
      <vt:lpstr>estás is part of  the verb  </vt:lpstr>
      <vt:lpstr>PowerPoint Presentation</vt:lpstr>
      <vt:lpstr>Use                                to…</vt:lpstr>
      <vt:lpstr>Las preposiciones with estar</vt:lpstr>
      <vt:lpstr>Lejos de</vt:lpstr>
      <vt:lpstr>Cerca de</vt:lpstr>
      <vt:lpstr>En</vt:lpstr>
      <vt:lpstr>Debajo de</vt:lpstr>
      <vt:lpstr>al lado de</vt:lpstr>
      <vt:lpstr>a la izquierda de</vt:lpstr>
      <vt:lpstr>a la derecha de</vt:lpstr>
      <vt:lpstr>delante de</vt:lpstr>
      <vt:lpstr>detrás de</vt:lpstr>
      <vt:lpstr>dentro de</vt:lpstr>
      <vt:lpstr>fuera de</vt:lpstr>
      <vt:lpstr>entre</vt:lpstr>
      <vt:lpstr>Feelings</vt:lpstr>
      <vt:lpstr>Feelings</vt:lpstr>
      <vt:lpstr>Feelings</vt:lpstr>
      <vt:lpstr>Feelings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Estar</dc:title>
  <dc:creator>Señora DuPriest</dc:creator>
  <cp:lastModifiedBy>James Dean</cp:lastModifiedBy>
  <cp:revision>53</cp:revision>
  <dcterms:created xsi:type="dcterms:W3CDTF">2013-04-17T22:21:41Z</dcterms:created>
  <dcterms:modified xsi:type="dcterms:W3CDTF">2016-11-03T13:10:09Z</dcterms:modified>
</cp:coreProperties>
</file>