
<file path=[Content_Types].xml><?xml version="1.0" encoding="utf-8"?>
<Types xmlns="http://schemas.openxmlformats.org/package/2006/content-types">
  <Default Extension="xml" ContentType="application/xml"/>
  <Default Extension="wmf" ContentType="image/x-wmf"/>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1"/>
  </p:sldMasterIdLst>
  <p:sldIdLst>
    <p:sldId id="256" r:id="rId2"/>
    <p:sldId id="261" r:id="rId3"/>
    <p:sldId id="262" r:id="rId4"/>
    <p:sldId id="268" r:id="rId5"/>
    <p:sldId id="263" r:id="rId6"/>
    <p:sldId id="264" r:id="rId7"/>
    <p:sldId id="265" r:id="rId8"/>
    <p:sldId id="266" r:id="rId9"/>
    <p:sldId id="269" r:id="rId10"/>
    <p:sldId id="270"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E7F3"/>
    <a:srgbClr val="1E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snapToObjects="1">
      <p:cViewPr varScale="1">
        <p:scale>
          <a:sx n="68" d="100"/>
          <a:sy n="68" d="100"/>
        </p:scale>
        <p:origin x="-10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8CFA630-13BB-46C4-BD44-B2C5F9B66074}" type="datetimeFigureOut">
              <a:rPr lang="en-US" smtClean="0"/>
              <a:pPr/>
              <a:t>5/15/17</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dirty="0">
              <a:solidFill>
                <a:srgbClr val="FFFFFF"/>
              </a:solidFill>
            </a:endParaRPr>
          </a:p>
        </p:txBody>
      </p:sp>
      <p:sp>
        <p:nvSpPr>
          <p:cNvPr id="27" name="Slide Number Placeholder 26"/>
          <p:cNvSpPr>
            <a:spLocks noGrp="1"/>
          </p:cNvSpPr>
          <p:nvPr>
            <p:ph type="sldNum" sz="quarter" idx="12"/>
          </p:nvPr>
        </p:nvSpPr>
        <p:spPr/>
        <p:txBody>
          <a:bodyPr/>
          <a:lstStyle/>
          <a:p>
            <a:fld id="{BC5217A8-0E06-4059-AC45-433E2E67A85D}"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2B29B-35D9-124F-8D6F-21BB5FD0263D}" type="datetimeFigureOut">
              <a:rPr lang="en-US" smtClean="0"/>
              <a:pPr/>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2B29B-35D9-124F-8D6F-21BB5FD0263D}" type="datetimeFigureOut">
              <a:rPr lang="en-US" smtClean="0"/>
              <a:pPr/>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02B29B-35D9-124F-8D6F-21BB5FD0263D}" type="datetimeFigureOut">
              <a:rPr lang="en-US" smtClean="0"/>
              <a:pPr/>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A7FD2D-5A5F-45B1-82F9-83DDE5E26DCD}" type="datetime1">
              <a:rPr lang="en-US" smtClean="0"/>
              <a:pPr/>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FD7C-5133-4F31-B8DD-48811D9CC4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02B29B-35D9-124F-8D6F-21BB5FD0263D}" type="datetimeFigureOut">
              <a:rPr lang="en-US" smtClean="0"/>
              <a:pPr/>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02B29B-35D9-124F-8D6F-21BB5FD0263D}" type="datetimeFigureOut">
              <a:rPr lang="en-US" smtClean="0"/>
              <a:pPr/>
              <a:t>5/15/17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02B29B-35D9-124F-8D6F-21BB5FD0263D}" type="datetimeFigureOut">
              <a:rPr lang="en-US" smtClean="0"/>
              <a:pPr/>
              <a:t>5/15/17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2B29B-35D9-124F-8D6F-21BB5FD0263D}" type="datetimeFigureOut">
              <a:rPr lang="en-US" smtClean="0"/>
              <a:pPr/>
              <a:t>5/15/17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02B29B-35D9-124F-8D6F-21BB5FD0263D}" type="datetimeFigureOut">
              <a:rPr lang="en-US" smtClean="0"/>
              <a:pPr/>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701EF-CBCB-3643-BDAC-50FEC20B0C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02B29B-35D9-124F-8D6F-21BB5FD0263D}" type="datetimeFigureOut">
              <a:rPr lang="en-US" smtClean="0"/>
              <a:pPr/>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E6701EF-CBCB-3643-BDAC-50FEC20B0C1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02B29B-35D9-124F-8D6F-21BB5FD0263D}" type="datetimeFigureOut">
              <a:rPr lang="en-US" smtClean="0"/>
              <a:pPr/>
              <a:t>5/15/17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6701EF-CBCB-3643-BDAC-50FEC20B0C1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audio" Target="../media/audio27.wav"/><Relationship Id="rId5" Type="http://schemas.openxmlformats.org/officeDocument/2006/relationships/image" Target="../media/image26.png"/><Relationship Id="rId1" Type="http://schemas.microsoft.com/office/2007/relationships/media" Target="../media/media2.WAV"/><Relationship Id="rId2" Type="http://schemas.openxmlformats.org/officeDocument/2006/relationships/audio" Target="../media/media2.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28.wav"/><Relationship Id="rId3" Type="http://schemas.openxmlformats.org/officeDocument/2006/relationships/hyperlink" Target="http://cte.jhu.edu/techacademy/fellows/hintz/webquest/sdh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2.wav"/><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4.wav"/></Relationships>
</file>

<file path=ppt/slides/_rels/slide5.xml.rels><?xml version="1.0" encoding="UTF-8" standalone="yes"?>
<Relationships xmlns="http://schemas.openxmlformats.org/package/2006/relationships"><Relationship Id="rId11" Type="http://schemas.openxmlformats.org/officeDocument/2006/relationships/image" Target="../media/image6.gif"/><Relationship Id="rId12" Type="http://schemas.openxmlformats.org/officeDocument/2006/relationships/hyperlink" Target="http://www.excite.com/travel/countries/dominican_republic/" TargetMode="External"/><Relationship Id="rId13" Type="http://schemas.openxmlformats.org/officeDocument/2006/relationships/image" Target="../media/image7.gif"/><Relationship Id="rId14" Type="http://schemas.openxmlformats.org/officeDocument/2006/relationships/hyperlink" Target="http://www.lonelyplanet.com/dest/car/pue.htm" TargetMode="External"/><Relationship Id="rId15" Type="http://schemas.openxmlformats.org/officeDocument/2006/relationships/image" Target="../media/image8.gif"/><Relationship Id="rId16" Type="http://schemas.openxmlformats.org/officeDocument/2006/relationships/hyperlink" Target="http://www.lonelyplanet.com/spain" TargetMode="External"/><Relationship Id="rId17"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audio" Target="../media/audio5.wav"/><Relationship Id="rId3" Type="http://schemas.openxmlformats.org/officeDocument/2006/relationships/audio" Target="../media/audio6.wav"/><Relationship Id="rId4" Type="http://schemas.openxmlformats.org/officeDocument/2006/relationships/audio" Target="../media/audio7.wav"/><Relationship Id="rId5" Type="http://schemas.openxmlformats.org/officeDocument/2006/relationships/audio" Target="../media/audio8.wav"/><Relationship Id="rId6" Type="http://schemas.openxmlformats.org/officeDocument/2006/relationships/audio" Target="../media/audio9.wav"/><Relationship Id="rId7" Type="http://schemas.openxmlformats.org/officeDocument/2006/relationships/hyperlink" Target="http1.docx" TargetMode="External"/><Relationship Id="rId8" Type="http://schemas.openxmlformats.org/officeDocument/2006/relationships/hyperlink" Target="http://www.lonelyplanet.com/dest/nam/mexico.htm" TargetMode="External"/><Relationship Id="rId9" Type="http://schemas.openxmlformats.org/officeDocument/2006/relationships/image" Target="../media/image5.gif"/><Relationship Id="rId10" Type="http://schemas.openxmlformats.org/officeDocument/2006/relationships/hyperlink" Target="http://www.lonelyplanet.com/dest/car/cub.htm"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hyperlink" Target="http://www.lonelyplanet.com/guatemala" TargetMode="External"/><Relationship Id="rId13" Type="http://schemas.openxmlformats.org/officeDocument/2006/relationships/image" Target="../media/image12.wmf"/><Relationship Id="rId14" Type="http://schemas.openxmlformats.org/officeDocument/2006/relationships/hyperlink" Target="http://www.lonelyplanet.com/honduras" TargetMode="External"/><Relationship Id="rId15" Type="http://schemas.openxmlformats.org/officeDocument/2006/relationships/image" Target="../media/image13.wmf"/><Relationship Id="rId16" Type="http://schemas.openxmlformats.org/officeDocument/2006/relationships/hyperlink" Target="http://www.lonelyplanet.com/nicaragua" TargetMode="External"/><Relationship Id="rId17" Type="http://schemas.openxmlformats.org/officeDocument/2006/relationships/image" Target="../media/image14.wmf"/><Relationship Id="rId18" Type="http://schemas.openxmlformats.org/officeDocument/2006/relationships/hyperlink" Target="http://www.lonelyplanet.com/panama" TargetMode="External"/><Relationship Id="rId19" Type="http://schemas.openxmlformats.org/officeDocument/2006/relationships/image" Target="../media/image15.wmf"/><Relationship Id="rId1" Type="http://schemas.openxmlformats.org/officeDocument/2006/relationships/slideLayout" Target="../slideLayouts/slideLayout1.xml"/><Relationship Id="rId2" Type="http://schemas.openxmlformats.org/officeDocument/2006/relationships/audio" Target="../media/audio10.wav"/><Relationship Id="rId3" Type="http://schemas.openxmlformats.org/officeDocument/2006/relationships/audio" Target="../media/audio11.wav"/><Relationship Id="rId4" Type="http://schemas.openxmlformats.org/officeDocument/2006/relationships/audio" Target="../media/audio12.wav"/><Relationship Id="rId5" Type="http://schemas.openxmlformats.org/officeDocument/2006/relationships/audio" Target="../media/audio13.wav"/><Relationship Id="rId6" Type="http://schemas.openxmlformats.org/officeDocument/2006/relationships/audio" Target="../media/audio14.wav"/><Relationship Id="rId7" Type="http://schemas.openxmlformats.org/officeDocument/2006/relationships/audio" Target="../media/audio15.wav"/><Relationship Id="rId8" Type="http://schemas.openxmlformats.org/officeDocument/2006/relationships/hyperlink" Target="http://www.lonelyplanet.com/costa-rica" TargetMode="External"/><Relationship Id="rId9" Type="http://schemas.openxmlformats.org/officeDocument/2006/relationships/image" Target="../media/image10.jpeg"/><Relationship Id="rId10" Type="http://schemas.openxmlformats.org/officeDocument/2006/relationships/hyperlink" Target="http://www.lonelyplanet.com/el-salvador" TargetMode="External"/></Relationships>
</file>

<file path=ppt/slides/_rels/slide7.xml.rels><?xml version="1.0" encoding="UTF-8" standalone="yes"?>
<Relationships xmlns="http://schemas.openxmlformats.org/package/2006/relationships"><Relationship Id="rId9" Type="http://schemas.openxmlformats.org/officeDocument/2006/relationships/audio" Target="../media/audio23.wav"/><Relationship Id="rId20" Type="http://schemas.openxmlformats.org/officeDocument/2006/relationships/image" Target="../media/image20.wmf"/><Relationship Id="rId21" Type="http://schemas.openxmlformats.org/officeDocument/2006/relationships/hyperlink" Target="http://www.lonelyplanet.com/ecuador" TargetMode="External"/><Relationship Id="rId22" Type="http://schemas.openxmlformats.org/officeDocument/2006/relationships/image" Target="../media/image21.jpeg"/><Relationship Id="rId23" Type="http://schemas.openxmlformats.org/officeDocument/2006/relationships/hyperlink" Target="http://www.lonelyplanet.com/peru" TargetMode="External"/><Relationship Id="rId24" Type="http://schemas.openxmlformats.org/officeDocument/2006/relationships/image" Target="../media/image22.wmf"/><Relationship Id="rId25" Type="http://schemas.openxmlformats.org/officeDocument/2006/relationships/hyperlink" Target="http://www.lonelyplanet.com/uruguay" TargetMode="External"/><Relationship Id="rId26" Type="http://schemas.openxmlformats.org/officeDocument/2006/relationships/image" Target="../media/image23.wmf"/><Relationship Id="rId27" Type="http://schemas.openxmlformats.org/officeDocument/2006/relationships/hyperlink" Target="http://www.lonelyplanet.com/venezuela" TargetMode="External"/><Relationship Id="rId28" Type="http://schemas.openxmlformats.org/officeDocument/2006/relationships/image" Target="../media/image24.wmf"/><Relationship Id="rId10" Type="http://schemas.openxmlformats.org/officeDocument/2006/relationships/audio" Target="../media/audio24.wav"/><Relationship Id="rId11" Type="http://schemas.openxmlformats.org/officeDocument/2006/relationships/hyperlink" Target="http://www.lonelyplanet.com/dest/sam/par.htm" TargetMode="External"/><Relationship Id="rId12" Type="http://schemas.openxmlformats.org/officeDocument/2006/relationships/image" Target="../media/image16.gif"/><Relationship Id="rId13" Type="http://schemas.openxmlformats.org/officeDocument/2006/relationships/hyperlink" Target="http://www.lonelyplanet.com/argentina" TargetMode="External"/><Relationship Id="rId14" Type="http://schemas.openxmlformats.org/officeDocument/2006/relationships/image" Target="../media/image17.jpeg"/><Relationship Id="rId15" Type="http://schemas.openxmlformats.org/officeDocument/2006/relationships/hyperlink" Target="http://www.lonelyplanet.com/bolivia" TargetMode="External"/><Relationship Id="rId16" Type="http://schemas.openxmlformats.org/officeDocument/2006/relationships/image" Target="../media/image18.jpeg"/><Relationship Id="rId17" Type="http://schemas.openxmlformats.org/officeDocument/2006/relationships/hyperlink" Target="http://www.lonelyplanet.com/chile" TargetMode="External"/><Relationship Id="rId18" Type="http://schemas.openxmlformats.org/officeDocument/2006/relationships/image" Target="../media/image19.wmf"/><Relationship Id="rId19" Type="http://schemas.openxmlformats.org/officeDocument/2006/relationships/hyperlink" Target="http://www.lonelyplanet.com/colombia" TargetMode="External"/><Relationship Id="rId1" Type="http://schemas.openxmlformats.org/officeDocument/2006/relationships/slideLayout" Target="../slideLayouts/slideLayout1.xml"/><Relationship Id="rId2" Type="http://schemas.openxmlformats.org/officeDocument/2006/relationships/audio" Target="../media/audio16.wav"/><Relationship Id="rId3" Type="http://schemas.openxmlformats.org/officeDocument/2006/relationships/audio" Target="../media/audio17.wav"/><Relationship Id="rId4" Type="http://schemas.openxmlformats.org/officeDocument/2006/relationships/audio" Target="../media/audio18.wav"/><Relationship Id="rId5" Type="http://schemas.openxmlformats.org/officeDocument/2006/relationships/audio" Target="../media/audio19.wav"/><Relationship Id="rId6" Type="http://schemas.openxmlformats.org/officeDocument/2006/relationships/audio" Target="../media/audio20.wav"/><Relationship Id="rId7" Type="http://schemas.openxmlformats.org/officeDocument/2006/relationships/audio" Target="../media/audio21.wav"/><Relationship Id="rId8" Type="http://schemas.openxmlformats.org/officeDocument/2006/relationships/audio" Target="../media/audio22.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audio" Target="../media/audio25.wav"/><Relationship Id="rId5" Type="http://schemas.openxmlformats.org/officeDocument/2006/relationships/image" Target="../media/image25.png"/><Relationship Id="rId1" Type="http://schemas.microsoft.com/office/2007/relationships/media" Target="../media/media1.WAV"/><Relationship Id="rId2" Type="http://schemas.openxmlformats.org/officeDocument/2006/relationships/audio" Target="../media/media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4.wav"/><Relationship Id="rId3" Type="http://schemas.openxmlformats.org/officeDocument/2006/relationships/audio" Target="../media/audio26.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ormAutofit/>
          </a:bodyPr>
          <a:lstStyle/>
          <a:p>
            <a:pPr algn="ctr"/>
            <a:r>
              <a:rPr lang="en-US" dirty="0" smtClean="0"/>
              <a:t>Virtual Trip to a </a:t>
            </a:r>
            <a:r>
              <a:rPr lang="en-US" b="1" dirty="0" smtClean="0"/>
              <a:t>Spanish </a:t>
            </a:r>
            <a:r>
              <a:rPr lang="en-US" b="1" dirty="0"/>
              <a:t>Speaking </a:t>
            </a:r>
            <a:r>
              <a:rPr lang="en-US" b="1" dirty="0" smtClean="0"/>
              <a:t>Country</a:t>
            </a:r>
            <a:endParaRPr lang="en-US" dirty="0"/>
          </a:p>
        </p:txBody>
      </p:sp>
      <p:sp>
        <p:nvSpPr>
          <p:cNvPr id="3" name="Subtitle 2"/>
          <p:cNvSpPr>
            <a:spLocks noGrp="1"/>
          </p:cNvSpPr>
          <p:nvPr>
            <p:ph type="subTitle" idx="1"/>
          </p:nvPr>
        </p:nvSpPr>
        <p:spPr/>
        <p:txBody>
          <a:bodyPr>
            <a:normAutofit/>
          </a:bodyPr>
          <a:lstStyle/>
          <a:p>
            <a:r>
              <a:rPr lang="en-US" dirty="0" smtClean="0">
                <a:latin typeface="Lucida Calligraphy"/>
              </a:rPr>
              <a:t>Spanish </a:t>
            </a:r>
            <a:r>
              <a:rPr lang="en-US" dirty="0" err="1" smtClean="0">
                <a:latin typeface="Lucida Calligraphy"/>
              </a:rPr>
              <a:t>WebQuest</a:t>
            </a:r>
            <a:endParaRPr lang="en-US" dirty="0" smtClean="0">
              <a:latin typeface="Lucida Calligraphy"/>
            </a:endParaRPr>
          </a:p>
          <a:p>
            <a:r>
              <a:rPr lang="en-US" dirty="0" smtClean="0">
                <a:latin typeface="Lucida Calligraphy"/>
              </a:rPr>
              <a:t>Sra. Vigil</a:t>
            </a:r>
            <a:endParaRPr lang="en-US" dirty="0">
              <a:latin typeface="Lucida Calligraphy"/>
            </a:endParaRPr>
          </a:p>
        </p:txBody>
      </p:sp>
      <p:pic>
        <p:nvPicPr>
          <p:cNvPr id="4" name="Picture 3" descr="banderas_latinoamericanas.jpg"/>
          <p:cNvPicPr>
            <a:picLocks noChangeAspect="1"/>
          </p:cNvPicPr>
          <p:nvPr/>
        </p:nvPicPr>
        <p:blipFill>
          <a:blip r:embed="rId3"/>
          <a:stretch>
            <a:fillRect/>
          </a:stretch>
        </p:blipFill>
        <p:spPr>
          <a:xfrm>
            <a:off x="838200" y="3429000"/>
            <a:ext cx="4051111" cy="2714520"/>
          </a:xfrm>
          <a:prstGeom prst="rect">
            <a:avLst/>
          </a:prstGeom>
          <a:blipFill rotWithShape="1">
            <a:blip r:embed="rId4">
              <a:alphaModFix amt="0"/>
            </a:blip>
            <a:tile tx="0" ty="0" sx="100000" sy="100000" flip="none" algn="tl"/>
          </a:blipFill>
          <a:effectLst/>
          <a:scene3d>
            <a:camera prst="orthographicFront">
              <a:rot lat="0" lon="21299999" rev="0"/>
            </a:camera>
            <a:lightRig rig="threePt" dir="t"/>
          </a:scene3d>
          <a:sp3d/>
        </p:spPr>
      </p:pic>
    </p:spTree>
  </p:cSld>
  <p:clrMapOvr>
    <a:masterClrMapping/>
  </p:clrMapOvr>
  <p:transition xmlns:p14="http://schemas.microsoft.com/office/powerpoint/2010/main" spd="med" advClick="0" advTm="0">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elcome"/>
                                        </p:tgtEl>
                                      </p:cMediaNode>
                                    </p:audio>
                                  </p:subTnLst>
                                </p:cTn>
                              </p:par>
                              <p:par>
                                <p:cTn id="9" presetID="53"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838200"/>
          </a:xfrm>
        </p:spPr>
        <p:txBody>
          <a:bodyPr>
            <a:normAutofit fontScale="90000"/>
          </a:bodyPr>
          <a:lstStyle/>
          <a:p>
            <a:pPr algn="ctr"/>
            <a:r>
              <a:rPr lang="en-US" sz="4900" b="0" dirty="0" smtClean="0">
                <a:solidFill>
                  <a:schemeClr val="tx1"/>
                </a:solidFill>
                <a:latin typeface="+mn-lt"/>
              </a:rPr>
              <a:t>Conclusion </a:t>
            </a:r>
            <a:r>
              <a:rPr lang="en-US" sz="6000" dirty="0" smtClean="0">
                <a:solidFill>
                  <a:schemeClr val="tx1"/>
                </a:solidFill>
              </a:rPr>
              <a:t> </a:t>
            </a:r>
            <a:endParaRPr lang="en-US" dirty="0"/>
          </a:p>
        </p:txBody>
      </p:sp>
      <p:sp>
        <p:nvSpPr>
          <p:cNvPr id="6" name="TextBox 5"/>
          <p:cNvSpPr txBox="1"/>
          <p:nvPr/>
        </p:nvSpPr>
        <p:spPr>
          <a:xfrm>
            <a:off x="533400" y="1524000"/>
            <a:ext cx="8077200" cy="5539978"/>
          </a:xfrm>
          <a:prstGeom prst="rect">
            <a:avLst/>
          </a:prstGeom>
          <a:noFill/>
        </p:spPr>
        <p:txBody>
          <a:bodyPr wrap="square" rtlCol="0">
            <a:spAutoFit/>
          </a:bodyPr>
          <a:lstStyle/>
          <a:p>
            <a:r>
              <a:rPr lang="en-US" sz="2200" dirty="0" err="1" smtClean="0">
                <a:solidFill>
                  <a:srgbClr val="0BE7F3"/>
                </a:solidFill>
                <a:latin typeface="+mj-lt"/>
              </a:rPr>
              <a:t>Buen</a:t>
            </a:r>
            <a:r>
              <a:rPr lang="en-US" sz="2200" dirty="0" smtClean="0">
                <a:solidFill>
                  <a:srgbClr val="0BE7F3"/>
                </a:solidFill>
                <a:latin typeface="+mj-lt"/>
              </a:rPr>
              <a:t> </a:t>
            </a:r>
            <a:r>
              <a:rPr lang="en-US" sz="2200" dirty="0" err="1" smtClean="0">
                <a:solidFill>
                  <a:srgbClr val="0BE7F3"/>
                </a:solidFill>
                <a:latin typeface="+mj-lt"/>
              </a:rPr>
              <a:t>Trabajo</a:t>
            </a:r>
            <a:r>
              <a:rPr lang="en-US" sz="2200" dirty="0" smtClean="0">
                <a:solidFill>
                  <a:srgbClr val="0BE7F3"/>
                </a:solidFill>
                <a:latin typeface="+mj-lt"/>
              </a:rPr>
              <a:t>! Each of you are now experts in Spanish Speaking countries. By researching information on another country, you have discovered more about the world around you!</a:t>
            </a:r>
            <a:br>
              <a:rPr lang="en-US" sz="2200" dirty="0" smtClean="0">
                <a:solidFill>
                  <a:srgbClr val="0BE7F3"/>
                </a:solidFill>
                <a:latin typeface="+mj-lt"/>
              </a:rPr>
            </a:br>
            <a:r>
              <a:rPr lang="en-US" sz="2200" dirty="0" smtClean="0">
                <a:solidFill>
                  <a:srgbClr val="0BE7F3"/>
                </a:solidFill>
                <a:latin typeface="+mj-lt"/>
              </a:rPr>
              <a:t>Your travel brochure has helped you organize information, learn research techniques, and improve your writing skills.</a:t>
            </a:r>
          </a:p>
          <a:p>
            <a:r>
              <a:rPr lang="en-US" sz="2200" dirty="0" smtClean="0">
                <a:solidFill>
                  <a:srgbClr val="0BE7F3"/>
                </a:solidFill>
                <a:latin typeface="+mj-lt"/>
              </a:rPr>
              <a:t>You have learned about Location, Geography, Government, Money, Natural resources, School, Family, Tourist Attractions, History and Food. </a:t>
            </a:r>
            <a:br>
              <a:rPr lang="en-US" sz="2200" dirty="0" smtClean="0">
                <a:solidFill>
                  <a:srgbClr val="0BE7F3"/>
                </a:solidFill>
                <a:latin typeface="+mj-lt"/>
              </a:rPr>
            </a:br>
            <a:r>
              <a:rPr lang="en-US" sz="2200" dirty="0" smtClean="0">
                <a:solidFill>
                  <a:srgbClr val="0BE7F3"/>
                </a:solidFill>
                <a:latin typeface="+mj-lt"/>
              </a:rPr>
              <a:t>You have also learned more about technology, the Internet, and the Spanish language!</a:t>
            </a:r>
            <a:br>
              <a:rPr lang="en-US" sz="2200" dirty="0" smtClean="0">
                <a:solidFill>
                  <a:srgbClr val="0BE7F3"/>
                </a:solidFill>
                <a:latin typeface="+mj-lt"/>
              </a:rPr>
            </a:br>
            <a:r>
              <a:rPr lang="en-US" sz="2200" dirty="0" smtClean="0">
                <a:solidFill>
                  <a:srgbClr val="0BE7F3"/>
                </a:solidFill>
                <a:latin typeface="+mj-lt"/>
              </a:rPr>
              <a:t>I hope you enjoyed your electronic journey and want to travel more via the Internet and the airplane. </a:t>
            </a:r>
            <a:r>
              <a:rPr lang="en-US" sz="2400" dirty="0" smtClean="0">
                <a:latin typeface="+mj-lt"/>
              </a:rPr>
              <a:t/>
            </a:r>
            <a:br>
              <a:rPr lang="en-US" sz="2400" dirty="0" smtClean="0">
                <a:latin typeface="+mj-lt"/>
              </a:rPr>
            </a:br>
            <a:r>
              <a:rPr lang="en-US" sz="2400" dirty="0" smtClean="0">
                <a:latin typeface="+mj-lt"/>
              </a:rPr>
              <a:t>  </a:t>
            </a:r>
            <a:r>
              <a:rPr lang="en-US" sz="2400" dirty="0" smtClean="0"/>
              <a:t/>
            </a:r>
            <a:br>
              <a:rPr lang="en-US" sz="2400" dirty="0" smtClean="0"/>
            </a:br>
            <a:r>
              <a:rPr lang="en-US" sz="2400" dirty="0" smtClean="0"/>
              <a:t>  </a:t>
            </a:r>
            <a:br>
              <a:rPr lang="en-US" sz="2400" dirty="0" smtClean="0"/>
            </a:br>
            <a:endParaRPr lang="en-US" sz="2400" dirty="0" smtClean="0"/>
          </a:p>
          <a:p>
            <a:endParaRPr lang="en-US" dirty="0"/>
          </a:p>
        </p:txBody>
      </p:sp>
      <p:pic>
        <p:nvPicPr>
          <p:cNvPr id="7" name="Dora">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6553200"/>
            <a:ext cx="304800" cy="304800"/>
          </a:xfrm>
          <a:prstGeom prst="rect">
            <a:avLst/>
          </a:prstGeom>
        </p:spPr>
      </p:pic>
    </p:spTree>
  </p:cSld>
  <p:clrMapOvr>
    <a:masterClrMapping/>
  </p:clrMapOvr>
  <p:transition xmlns:p14="http://schemas.microsoft.com/office/powerpoint/2010/main" spd="med">
    <p:diamon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Buen Trabajo "/>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 presetClass="mediacall" presetSubtype="0" fill="hold" nodeType="withEffect">
                                  <p:stCondLst>
                                    <p:cond delay="0"/>
                                  </p:stCondLst>
                                  <p:childTnLst>
                                    <p:cmd type="call" cmd="play">
                                      <p:cBhvr>
                                        <p:cTn id="15"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extBox 1"/>
          <p:cNvSpPr txBox="1"/>
          <p:nvPr/>
        </p:nvSpPr>
        <p:spPr>
          <a:xfrm>
            <a:off x="0" y="838200"/>
            <a:ext cx="9144000" cy="769441"/>
          </a:xfrm>
          <a:prstGeom prst="rect">
            <a:avLst/>
          </a:prstGeom>
          <a:noFill/>
        </p:spPr>
        <p:txBody>
          <a:bodyPr wrap="square" rtlCol="0">
            <a:spAutoFit/>
          </a:bodyPr>
          <a:lstStyle/>
          <a:p>
            <a:pPr algn="ctr"/>
            <a:r>
              <a:rPr lang="en-US" sz="4400" dirty="0" smtClean="0"/>
              <a:t>Teacher Page</a:t>
            </a:r>
            <a:endParaRPr lang="en-US" sz="4400" dirty="0"/>
          </a:p>
        </p:txBody>
      </p:sp>
      <p:sp>
        <p:nvSpPr>
          <p:cNvPr id="3" name="TextBox 2"/>
          <p:cNvSpPr txBox="1"/>
          <p:nvPr/>
        </p:nvSpPr>
        <p:spPr>
          <a:xfrm>
            <a:off x="914400" y="1607641"/>
            <a:ext cx="7772400" cy="3139321"/>
          </a:xfrm>
          <a:prstGeom prst="rect">
            <a:avLst/>
          </a:prstGeom>
          <a:noFill/>
        </p:spPr>
        <p:txBody>
          <a:bodyPr wrap="square" rtlCol="0">
            <a:spAutoFit/>
          </a:bodyPr>
          <a:lstStyle/>
          <a:p>
            <a:pPr>
              <a:buFont typeface="Arial" pitchFamily="34" charset="0"/>
              <a:buChar char="•"/>
            </a:pPr>
            <a:r>
              <a:rPr lang="en-US" sz="2200" b="1" u="sng" dirty="0" smtClean="0">
                <a:solidFill>
                  <a:srgbClr val="FFFF00"/>
                </a:solidFill>
                <a:latin typeface="+mj-lt"/>
              </a:rPr>
              <a:t>Standard:</a:t>
            </a:r>
          </a:p>
          <a:p>
            <a:pPr>
              <a:buFont typeface="Arial" pitchFamily="34" charset="0"/>
              <a:buChar char="•"/>
            </a:pPr>
            <a:r>
              <a:rPr lang="en-US" sz="2200" b="1" u="sng" dirty="0" smtClean="0">
                <a:solidFill>
                  <a:srgbClr val="0BE7F3"/>
                </a:solidFill>
                <a:effectLst>
                  <a:outerShdw blurRad="38100" dist="38100" dir="2700000" algn="tl">
                    <a:srgbClr val="000000">
                      <a:alpha val="43137"/>
                    </a:srgbClr>
                  </a:outerShdw>
                </a:effectLst>
                <a:latin typeface="+mj-lt"/>
              </a:rPr>
              <a:t>7.1 World Languages: </a:t>
            </a:r>
            <a:r>
              <a:rPr lang="en-US" sz="2200" dirty="0" smtClean="0">
                <a:solidFill>
                  <a:srgbClr val="0BE7F3"/>
                </a:solidFill>
                <a:latin typeface="+mj-lt"/>
              </a:rPr>
              <a:t>All students will be able to use a world language in addition to English to engage in meaningful conversation, to understand and interpret spoken and written language, and to present information, concepts, and ideas, while also gaining an understanding of the perspectives of other cultures. Through language study, they will make connections with other content areas, compare the language and culture studied with their own, and participate in home and global communities.</a:t>
            </a:r>
            <a:endParaRPr lang="en-US" sz="2200" dirty="0">
              <a:solidFill>
                <a:srgbClr val="0BE7F3"/>
              </a:solidFill>
              <a:latin typeface="+mj-lt"/>
            </a:endParaRPr>
          </a:p>
        </p:txBody>
      </p:sp>
      <p:sp>
        <p:nvSpPr>
          <p:cNvPr id="6" name="TextBox 5"/>
          <p:cNvSpPr txBox="1"/>
          <p:nvPr/>
        </p:nvSpPr>
        <p:spPr>
          <a:xfrm>
            <a:off x="914400" y="4953000"/>
            <a:ext cx="4996111" cy="430887"/>
          </a:xfrm>
          <a:prstGeom prst="rect">
            <a:avLst/>
          </a:prstGeom>
          <a:noFill/>
        </p:spPr>
        <p:txBody>
          <a:bodyPr wrap="none" rtlCol="0">
            <a:spAutoFit/>
          </a:bodyPr>
          <a:lstStyle/>
          <a:p>
            <a:pPr>
              <a:buFont typeface="Arial" pitchFamily="34" charset="0"/>
              <a:buChar char="•"/>
            </a:pPr>
            <a:r>
              <a:rPr lang="en-US" sz="2200" dirty="0" smtClean="0">
                <a:solidFill>
                  <a:srgbClr val="0BE7F3"/>
                </a:solidFill>
                <a:latin typeface="+mj-lt"/>
              </a:rPr>
              <a:t>5</a:t>
            </a:r>
            <a:r>
              <a:rPr lang="en-US" sz="2200" baseline="30000" dirty="0" smtClean="0">
                <a:solidFill>
                  <a:srgbClr val="0BE7F3"/>
                </a:solidFill>
                <a:latin typeface="+mj-lt"/>
              </a:rPr>
              <a:t>th</a:t>
            </a:r>
            <a:r>
              <a:rPr lang="en-US" sz="2200" dirty="0" smtClean="0">
                <a:solidFill>
                  <a:srgbClr val="0BE7F3"/>
                </a:solidFill>
                <a:latin typeface="+mj-lt"/>
              </a:rPr>
              <a:t>  and 6</a:t>
            </a:r>
            <a:r>
              <a:rPr lang="en-US" sz="2200" baseline="30000" dirty="0" smtClean="0">
                <a:solidFill>
                  <a:srgbClr val="0BE7F3"/>
                </a:solidFill>
                <a:latin typeface="+mj-lt"/>
              </a:rPr>
              <a:t>th</a:t>
            </a:r>
            <a:r>
              <a:rPr lang="en-US" sz="2200" dirty="0" smtClean="0">
                <a:solidFill>
                  <a:srgbClr val="0BE7F3"/>
                </a:solidFill>
                <a:latin typeface="+mj-lt"/>
              </a:rPr>
              <a:t> grade classes World Language</a:t>
            </a:r>
          </a:p>
        </p:txBody>
      </p:sp>
      <p:sp>
        <p:nvSpPr>
          <p:cNvPr id="5" name="TextBox 4"/>
          <p:cNvSpPr txBox="1"/>
          <p:nvPr/>
        </p:nvSpPr>
        <p:spPr>
          <a:xfrm>
            <a:off x="762000" y="5638800"/>
            <a:ext cx="7010400" cy="584775"/>
          </a:xfrm>
          <a:prstGeom prst="rect">
            <a:avLst/>
          </a:prstGeom>
          <a:noFill/>
        </p:spPr>
        <p:txBody>
          <a:bodyPr wrap="square" rtlCol="0">
            <a:spAutoFit/>
          </a:bodyPr>
          <a:lstStyle/>
          <a:p>
            <a:pPr algn="r">
              <a:buFont typeface="Arial" pitchFamily="34" charset="0"/>
              <a:buChar char="•"/>
            </a:pPr>
            <a:r>
              <a:rPr lang="en-US" sz="1600" b="1" u="sng" dirty="0" smtClean="0">
                <a:solidFill>
                  <a:srgbClr val="0BE7F3"/>
                </a:solidFill>
                <a:latin typeface="+mj-lt"/>
              </a:rPr>
              <a:t>Credits:</a:t>
            </a:r>
            <a:r>
              <a:rPr lang="en-US" sz="1600" dirty="0" smtClean="0">
                <a:solidFill>
                  <a:srgbClr val="0BE7F3"/>
                </a:solidFill>
                <a:latin typeface="+mj-lt"/>
              </a:rPr>
              <a:t>  </a:t>
            </a:r>
            <a:r>
              <a:rPr lang="en-US" sz="1600" dirty="0" smtClean="0">
                <a:solidFill>
                  <a:srgbClr val="0BE7F3"/>
                </a:solidFill>
                <a:latin typeface="+mj-lt"/>
                <a:hlinkClick r:id="rId3"/>
              </a:rPr>
              <a:t>http://cte.jhu.edu/techacademy/fellows/hintz/webquest/sdhindex.html</a:t>
            </a:r>
            <a:endParaRPr lang="en-US" sz="1600" dirty="0" smtClean="0">
              <a:solidFill>
                <a:srgbClr val="0BE7F3"/>
              </a:solidFill>
              <a:latin typeface="+mj-lt"/>
            </a:endParaRPr>
          </a:p>
          <a:p>
            <a:pPr algn="r">
              <a:buFont typeface="Arial" pitchFamily="34" charset="0"/>
              <a:buChar char="•"/>
            </a:pPr>
            <a:endParaRPr lang="en-US" sz="1600" dirty="0">
              <a:solidFill>
                <a:srgbClr val="0BE7F3"/>
              </a:solidFill>
              <a:latin typeface="+mj-lt"/>
            </a:endParaRPr>
          </a:p>
        </p:txBody>
      </p:sp>
    </p:spTree>
  </p:cSld>
  <p:clrMapOvr>
    <a:masterClrMapping/>
  </p:clrMapOvr>
  <p:transition xmlns:p14="http://schemas.microsoft.com/office/powerpoint/2010/main" spd="med">
    <p:comb dir="vert"/>
    <p:sndAc>
      <p:stSnd>
        <p:snd r:embed="rId2" name="chimes.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6" name="TextBox 5"/>
          <p:cNvSpPr txBox="1"/>
          <p:nvPr/>
        </p:nvSpPr>
        <p:spPr>
          <a:xfrm>
            <a:off x="-55685" y="990600"/>
            <a:ext cx="9144000" cy="707886"/>
          </a:xfrm>
          <a:prstGeom prst="rect">
            <a:avLst/>
          </a:prstGeom>
          <a:noFill/>
        </p:spPr>
        <p:txBody>
          <a:bodyPr wrap="square" rtlCol="0">
            <a:spAutoFit/>
          </a:bodyPr>
          <a:lstStyle/>
          <a:p>
            <a:pPr algn="ctr"/>
            <a:r>
              <a:rPr lang="en-US" sz="4000" dirty="0" smtClean="0"/>
              <a:t>Introduction</a:t>
            </a:r>
            <a:endParaRPr lang="en-US" sz="4000" dirty="0"/>
          </a:p>
        </p:txBody>
      </p:sp>
      <p:sp>
        <p:nvSpPr>
          <p:cNvPr id="4" name="Title 3"/>
          <p:cNvSpPr>
            <a:spLocks noGrp="1"/>
          </p:cNvSpPr>
          <p:nvPr>
            <p:ph type="ctrTitle"/>
          </p:nvPr>
        </p:nvSpPr>
        <p:spPr>
          <a:xfrm>
            <a:off x="685800" y="1524000"/>
            <a:ext cx="7851648" cy="4724400"/>
          </a:xfrm>
        </p:spPr>
        <p:txBody>
          <a:bodyPr anchor="ctr">
            <a:normAutofit fontScale="90000"/>
          </a:bodyPr>
          <a:lstStyle/>
          <a:p>
            <a:pPr algn="ctr"/>
            <a:r>
              <a:rPr lang="en-US" sz="3300" dirty="0" smtClean="0">
                <a:solidFill>
                  <a:srgbClr val="0BE7F3"/>
                </a:solidFill>
                <a:effectLst/>
              </a:rPr>
              <a:t>Get ready to travel!  Since you have been doing a great job in Spanish class, </a:t>
            </a:r>
            <a:r>
              <a:rPr lang="en-US" sz="3300" dirty="0" err="1" smtClean="0">
                <a:solidFill>
                  <a:srgbClr val="0BE7F3"/>
                </a:solidFill>
                <a:effectLst/>
              </a:rPr>
              <a:t>Señora</a:t>
            </a:r>
            <a:r>
              <a:rPr lang="en-US" sz="3300" dirty="0" smtClean="0">
                <a:solidFill>
                  <a:srgbClr val="0BE7F3"/>
                </a:solidFill>
                <a:effectLst/>
              </a:rPr>
              <a:t> Vigil has granted you with a free trip to any Spanish speaking country of your choice.</a:t>
            </a:r>
            <a:r>
              <a:rPr lang="en-US" sz="3300" dirty="0" smtClean="0">
                <a:effectLst/>
              </a:rPr>
              <a:t/>
            </a:r>
            <a:br>
              <a:rPr lang="en-US" sz="3300" dirty="0" smtClean="0">
                <a:effectLst/>
              </a:rPr>
            </a:br>
            <a:r>
              <a:rPr lang="en-US" sz="3300" dirty="0" smtClean="0">
                <a:effectLst/>
              </a:rPr>
              <a:t>There are 21 countries you can choose from! Decide where you would like to visit, and have lots of fun on your "vacation" via the Internet. When you return, you will create a travel brochure to convince others to go there too!</a:t>
            </a:r>
            <a:endParaRPr lang="en-US" sz="3300" dirty="0">
              <a:effectLst/>
            </a:endParaRPr>
          </a:p>
        </p:txBody>
      </p:sp>
      <p:pic>
        <p:nvPicPr>
          <p:cNvPr id="5" name="Picture 4" descr="cartoon-airplane.jpg"/>
          <p:cNvPicPr>
            <a:picLocks noChangeAspect="1"/>
          </p:cNvPicPr>
          <p:nvPr/>
        </p:nvPicPr>
        <p:blipFill>
          <a:blip r:embed="rId3"/>
          <a:stretch>
            <a:fillRect/>
          </a:stretch>
        </p:blipFill>
        <p:spPr>
          <a:xfrm>
            <a:off x="381000" y="5829300"/>
            <a:ext cx="1482969" cy="838200"/>
          </a:xfrm>
          <a:prstGeom prst="rect">
            <a:avLst/>
          </a:prstGeom>
          <a:ln>
            <a:noFill/>
          </a:ln>
          <a:effectLst>
            <a:softEdge rad="112500"/>
          </a:effectLst>
        </p:spPr>
      </p:pic>
    </p:spTree>
  </p:cSld>
  <p:clrMapOvr>
    <a:masterClrMapping/>
  </p:clrMapOvr>
  <p:transition xmlns:p14="http://schemas.microsoft.com/office/powerpoint/2010/main" spd="med">
    <p:pull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par>
                          <p:cTn id="16" fill="hold">
                            <p:stCondLst>
                              <p:cond delay="1500"/>
                            </p:stCondLst>
                            <p:childTnLst>
                              <p:par>
                                <p:cTn id="17" presetID="61" presetClass="path" presetSubtype="0" accel="50000" decel="50000" fill="hold" nodeType="afterEffect">
                                  <p:stCondLst>
                                    <p:cond delay="0"/>
                                  </p:stCondLst>
                                  <p:childTnLst>
                                    <p:animMotion origin="layout" path="M -2.22222E-6 1.36711E-6 C -0.025 0.00277 -0.0533 0.00555 -0.06597 0.00925 C -0.07847 0.01318 -0.08489 0.01804 -0.09097 0.02267 C -0.09722 0.02729 -0.09097 0.03123 -0.08489 0.03562 C -0.07847 0.03979 -0.06927 0.04395 -0.04705 0.04765 C -0.0283 0.05135 0.00313 0.05413 0.0375 0.05644 C 0.06893 0.05852 0.10625 0.05991 0.1441 0.0606 C 0.18143 0.06153 0.2191 0.06153 0.254 0.0606 C 0.2915 0.05991 0.3257 0.05806 0.354 0.05528 C 0.38229 0.05274 0.40729 0.0495 0.41997 0.04557 C 0.43559 0.04187 0.4415 0.03678 0.4415 0.03285 C 0.44462 0.02891 0.4415 0.02406 0.42587 0.02012 C 0.41025 0.01642 0.38229 0.01365 0.34445 0.01226 C 0.30677 0.0111 0.26927 0.01249 0.2441 0.01503 C 0.2224 0.01758 0.2066 0.02151 0.20347 0.02614 C 0.20347 0.031 0.2066 0.03539 0.2224 0.03886 C 0.23802 0.04256 0.2349 0.04326 0.2974 0.04811 C 0.354 0.05297 0.41025 0.05158 0.44462 0.05205 C 0.479 0.05205 0.50747 0.05043 0.54167 0.04904 C 0.57986 0.04719 0.61077 0.04395 0.63316 0.04117 C 0.65469 0.03817 0.66406 0.0347 0.67674 0.02891 C 0.68611 0.02313 0.68611 0.02012 0.68611 0.01573 C 0.68611 0.01133 0.68611 0.00717 0.68611 0.00277 " pathEditMode="relative" rAng="0" ptsTypes="fffffffffffffffffffffff">
                                      <p:cBhvr>
                                        <p:cTn id="18" dur="2000" fill="hold"/>
                                        <p:tgtEl>
                                          <p:spTgt spid="5"/>
                                        </p:tgtEl>
                                        <p:attrNameLst>
                                          <p:attrName>ppt_x</p:attrName>
                                          <p:attrName>ppt_y</p:attrName>
                                        </p:attrNameLst>
                                      </p:cBhvr>
                                      <p:rCtr x="29400" y="3100"/>
                                    </p:animMotion>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4" name="TextBox 3"/>
          <p:cNvSpPr txBox="1"/>
          <p:nvPr/>
        </p:nvSpPr>
        <p:spPr>
          <a:xfrm>
            <a:off x="0" y="739914"/>
            <a:ext cx="9144000" cy="707886"/>
          </a:xfrm>
          <a:prstGeom prst="rect">
            <a:avLst/>
          </a:prstGeom>
          <a:noFill/>
        </p:spPr>
        <p:txBody>
          <a:bodyPr wrap="square" rtlCol="0">
            <a:spAutoFit/>
          </a:bodyPr>
          <a:lstStyle/>
          <a:p>
            <a:pPr algn="ctr"/>
            <a:r>
              <a:rPr lang="en-US" sz="4000" dirty="0" smtClean="0"/>
              <a:t>Task</a:t>
            </a:r>
            <a:endParaRPr lang="en-US" sz="4000" dirty="0"/>
          </a:p>
        </p:txBody>
      </p:sp>
      <p:sp>
        <p:nvSpPr>
          <p:cNvPr id="5" name="TextBox 4"/>
          <p:cNvSpPr txBox="1"/>
          <p:nvPr/>
        </p:nvSpPr>
        <p:spPr>
          <a:xfrm>
            <a:off x="0" y="1447800"/>
            <a:ext cx="9144000" cy="5062924"/>
          </a:xfrm>
          <a:prstGeom prst="rect">
            <a:avLst/>
          </a:prstGeom>
          <a:noFill/>
        </p:spPr>
        <p:txBody>
          <a:bodyPr wrap="square" rtlCol="0">
            <a:spAutoFit/>
          </a:bodyPr>
          <a:lstStyle/>
          <a:p>
            <a:pPr algn="ctr"/>
            <a:r>
              <a:rPr lang="en-US" sz="1700" b="1" dirty="0" smtClean="0">
                <a:solidFill>
                  <a:srgbClr val="0BE7F3"/>
                </a:solidFill>
                <a:latin typeface="+mj-lt"/>
              </a:rPr>
              <a:t>You will discover new information about your selected country as you research the following topics:</a:t>
            </a:r>
          </a:p>
          <a:p>
            <a:pPr algn="ctr"/>
            <a:endParaRPr lang="en-US" sz="1700" b="1" dirty="0" smtClean="0">
              <a:solidFill>
                <a:srgbClr val="0BE7F3"/>
              </a:solidFill>
              <a:latin typeface="+mj-lt"/>
            </a:endParaRPr>
          </a:p>
          <a:p>
            <a:pPr algn="ctr">
              <a:buFontTx/>
              <a:buChar char="•"/>
            </a:pPr>
            <a:r>
              <a:rPr lang="en-US" sz="1700" b="1" dirty="0" smtClean="0">
                <a:solidFill>
                  <a:srgbClr val="FFFF00"/>
                </a:solidFill>
                <a:latin typeface="+mj-lt"/>
              </a:rPr>
              <a:t>Location and Geography</a:t>
            </a:r>
          </a:p>
          <a:p>
            <a:pPr algn="ctr">
              <a:buFontTx/>
              <a:buChar char="•"/>
            </a:pPr>
            <a:r>
              <a:rPr lang="en-US" sz="1700" b="1" dirty="0" smtClean="0">
                <a:solidFill>
                  <a:srgbClr val="FFFF00"/>
                </a:solidFill>
                <a:latin typeface="+mj-lt"/>
              </a:rPr>
              <a:t>Money and Exchange Rates</a:t>
            </a:r>
          </a:p>
          <a:p>
            <a:pPr algn="ctr">
              <a:buFontTx/>
              <a:buChar char="•"/>
            </a:pPr>
            <a:r>
              <a:rPr lang="en-US" sz="1700" b="1" dirty="0" smtClean="0">
                <a:solidFill>
                  <a:srgbClr val="FFFF00"/>
                </a:solidFill>
                <a:latin typeface="+mj-lt"/>
              </a:rPr>
              <a:t>Government</a:t>
            </a:r>
          </a:p>
          <a:p>
            <a:pPr algn="ctr">
              <a:buFontTx/>
              <a:buChar char="•"/>
            </a:pPr>
            <a:r>
              <a:rPr lang="en-US" sz="1700" b="1" dirty="0" smtClean="0">
                <a:solidFill>
                  <a:srgbClr val="FF6600"/>
                </a:solidFill>
                <a:latin typeface="+mj-lt"/>
              </a:rPr>
              <a:t>Tourist Attractions/ Places of Interest/ Natural Resources</a:t>
            </a:r>
          </a:p>
          <a:p>
            <a:pPr algn="ctr">
              <a:buFontTx/>
              <a:buChar char="•"/>
            </a:pPr>
            <a:r>
              <a:rPr lang="en-US" sz="1700" b="1" dirty="0" smtClean="0">
                <a:solidFill>
                  <a:srgbClr val="FFFF00"/>
                </a:solidFill>
                <a:latin typeface="+mj-lt"/>
              </a:rPr>
              <a:t> Food</a:t>
            </a:r>
          </a:p>
          <a:p>
            <a:pPr algn="ctr">
              <a:buFontTx/>
              <a:buChar char="•"/>
            </a:pPr>
            <a:r>
              <a:rPr lang="en-US" sz="1700" b="1" dirty="0" smtClean="0">
                <a:solidFill>
                  <a:srgbClr val="FF6600"/>
                </a:solidFill>
                <a:latin typeface="+mj-lt"/>
              </a:rPr>
              <a:t>Customs</a:t>
            </a:r>
          </a:p>
          <a:p>
            <a:pPr algn="ctr">
              <a:buFontTx/>
              <a:buChar char="•"/>
            </a:pPr>
            <a:r>
              <a:rPr lang="en-US" sz="1700" b="1" dirty="0" smtClean="0">
                <a:solidFill>
                  <a:srgbClr val="FFFF00"/>
                </a:solidFill>
                <a:latin typeface="+mj-lt"/>
              </a:rPr>
              <a:t>History</a:t>
            </a:r>
          </a:p>
          <a:p>
            <a:pPr algn="ctr">
              <a:buFontTx/>
              <a:buChar char="•"/>
            </a:pPr>
            <a:r>
              <a:rPr lang="en-US" sz="1700" b="1" dirty="0" smtClean="0">
                <a:solidFill>
                  <a:srgbClr val="FF6600"/>
                </a:solidFill>
                <a:latin typeface="+mj-lt"/>
              </a:rPr>
              <a:t>Survival Phrases in Spanish</a:t>
            </a:r>
          </a:p>
          <a:p>
            <a:pPr algn="ctr">
              <a:buFontTx/>
              <a:buChar char="•"/>
            </a:pPr>
            <a:r>
              <a:rPr lang="en-US" sz="1700" b="1" dirty="0" smtClean="0">
                <a:solidFill>
                  <a:srgbClr val="FF6600"/>
                </a:solidFill>
                <a:latin typeface="+mj-lt"/>
              </a:rPr>
              <a:t>Activities and Fun</a:t>
            </a:r>
          </a:p>
          <a:p>
            <a:pPr algn="ctr"/>
            <a:endParaRPr lang="en-US" sz="1700" b="1" dirty="0" smtClean="0">
              <a:solidFill>
                <a:srgbClr val="FFFF00"/>
              </a:solidFill>
              <a:latin typeface="+mj-lt"/>
            </a:endParaRPr>
          </a:p>
          <a:p>
            <a:pPr algn="ctr"/>
            <a:r>
              <a:rPr lang="en-US" sz="1700" b="1" dirty="0" smtClean="0">
                <a:solidFill>
                  <a:srgbClr val="0BE7F3"/>
                </a:solidFill>
                <a:latin typeface="+mj-lt"/>
              </a:rPr>
              <a:t>Find five to seven facts or pieces of information for each topic listed.</a:t>
            </a:r>
          </a:p>
          <a:p>
            <a:pPr algn="ctr"/>
            <a:r>
              <a:rPr lang="en-US" sz="1700" b="1" dirty="0" smtClean="0">
                <a:solidFill>
                  <a:srgbClr val="0BE7F3"/>
                </a:solidFill>
                <a:latin typeface="+mj-lt"/>
              </a:rPr>
              <a:t>Look for pictures that are related to these topics; you will need one picture for each topic. </a:t>
            </a:r>
          </a:p>
          <a:p>
            <a:pPr algn="ctr"/>
            <a:r>
              <a:rPr lang="en-US" sz="1700" b="1" dirty="0" smtClean="0">
                <a:solidFill>
                  <a:srgbClr val="0BE7F3"/>
                </a:solidFill>
                <a:latin typeface="+mj-lt"/>
              </a:rPr>
              <a:t>When you return, you will create a travel brochure on the country you visited. </a:t>
            </a:r>
          </a:p>
          <a:p>
            <a:pPr algn="ctr"/>
            <a:r>
              <a:rPr lang="en-US" sz="1700" b="1" dirty="0" smtClean="0">
                <a:solidFill>
                  <a:srgbClr val="0BE7F3"/>
                </a:solidFill>
                <a:latin typeface="+mj-lt"/>
              </a:rPr>
              <a:t>You will present the travel brochure to the class. You must include your opinion on the country you chose  and what you enjoyed the most about your stay. </a:t>
            </a:r>
            <a:endParaRPr lang="en-US" sz="1700" b="1" dirty="0">
              <a:solidFill>
                <a:srgbClr val="0BE7F3"/>
              </a:solidFill>
              <a:latin typeface="+mj-lt"/>
            </a:endParaRPr>
          </a:p>
        </p:txBody>
      </p:sp>
    </p:spTree>
  </p:cSld>
  <p:clrMapOvr>
    <a:masterClrMapping/>
  </p:clrMapOvr>
  <p:transition xmlns:p14="http://schemas.microsoft.com/office/powerpoint/2010/main" spd="med">
    <p:pull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3" presetID="5"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par>
                                <p:cTn id="16" presetID="5" presetClass="entr" presetSubtype="1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par>
                                <p:cTn id="19" presetID="5" presetClass="entr" presetSubtype="1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heckerboard(across)">
                                      <p:cBhvr>
                                        <p:cTn id="21" dur="500"/>
                                        <p:tgtEl>
                                          <p:spTgt spid="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2" presetID="5" presetClass="entr" presetSubtype="1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heckerboard(across)">
                                      <p:cBhvr>
                                        <p:cTn id="24" dur="500"/>
                                        <p:tgtEl>
                                          <p:spTgt spid="5">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par>
                                <p:cTn id="25" presetID="5" presetClass="entr" presetSubtype="1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heckerboard(across)">
                                      <p:cBhvr>
                                        <p:cTn id="27" dur="500"/>
                                        <p:tgtEl>
                                          <p:spTgt spid="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8" presetID="5" presetClass="entr" presetSubtype="1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checkerboard(across)">
                                      <p:cBhvr>
                                        <p:cTn id="30" dur="500"/>
                                        <p:tgtEl>
                                          <p:spTgt spid="5">
                                            <p:txEl>
                                              <p:pRg st="7" end="7"/>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par>
                                <p:cTn id="31" presetID="5" presetClass="entr" presetSubtype="1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checkerboard(across)">
                                      <p:cBhvr>
                                        <p:cTn id="33" dur="500"/>
                                        <p:tgtEl>
                                          <p:spTgt spid="5">
                                            <p:txEl>
                                              <p:pRg st="8" end="8"/>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par>
                                <p:cTn id="34" presetID="5" presetClass="entr" presetSubtype="1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checkerboard(across)">
                                      <p:cBhvr>
                                        <p:cTn id="36" dur="500"/>
                                        <p:tgtEl>
                                          <p:spTgt spid="5">
                                            <p:txEl>
                                              <p:pRg st="9" end="9"/>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par>
                                <p:cTn id="37" presetID="5" presetClass="entr" presetSubtype="10"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39" dur="500"/>
                                        <p:tgtEl>
                                          <p:spTgt spid="5">
                                            <p:txEl>
                                              <p:pRg st="10" end="1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par>
                                <p:cTn id="40" presetID="5" presetClass="entr" presetSubtype="10" fill="hold" grpId="0"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checkerboard(across)">
                                      <p:cBhvr>
                                        <p:cTn id="42" dur="500"/>
                                        <p:tgtEl>
                                          <p:spTgt spid="5">
                                            <p:txEl>
                                              <p:pRg st="12" end="12"/>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par>
                                <p:cTn id="43" presetID="5" presetClass="entr" presetSubtype="10" fill="hold" grpId="0"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checkerboard(across)">
                                      <p:cBhvr>
                                        <p:cTn id="45" dur="500"/>
                                        <p:tgtEl>
                                          <p:spTgt spid="5">
                                            <p:txEl>
                                              <p:pRg st="13" end="13"/>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type.wav"/>
                                        </p:tgtEl>
                                      </p:cMediaNode>
                                    </p:audio>
                                  </p:subTnLst>
                                </p:cTn>
                              </p:par>
                              <p:par>
                                <p:cTn id="46" presetID="5" presetClass="entr" presetSubtype="10" fill="hold" grpId="0"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checkerboard(across)">
                                      <p:cBhvr>
                                        <p:cTn id="48" dur="500"/>
                                        <p:tgtEl>
                                          <p:spTgt spid="5">
                                            <p:txEl>
                                              <p:pRg st="14" end="14"/>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2" name="type.wav"/>
                                        </p:tgtEl>
                                      </p:cMediaNode>
                                    </p:audio>
                                  </p:subTnLst>
                                </p:cTn>
                              </p:par>
                              <p:par>
                                <p:cTn id="49" presetID="5" presetClass="entr" presetSubtype="10" fill="hold" grpId="0" nodeType="with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animEffect transition="in" filter="checkerboard(across)">
                                      <p:cBhvr>
                                        <p:cTn id="51" dur="500"/>
                                        <p:tgtEl>
                                          <p:spTgt spid="5">
                                            <p:txEl>
                                              <p:pRg st="15" end="15"/>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4" name="TextBox 3"/>
          <p:cNvSpPr txBox="1"/>
          <p:nvPr/>
        </p:nvSpPr>
        <p:spPr>
          <a:xfrm>
            <a:off x="0" y="739914"/>
            <a:ext cx="9144000" cy="707886"/>
          </a:xfrm>
          <a:prstGeom prst="rect">
            <a:avLst/>
          </a:prstGeom>
          <a:noFill/>
        </p:spPr>
        <p:txBody>
          <a:bodyPr wrap="square" rtlCol="0">
            <a:spAutoFit/>
          </a:bodyPr>
          <a:lstStyle/>
          <a:p>
            <a:pPr algn="ctr"/>
            <a:r>
              <a:rPr lang="en-US" sz="4000" dirty="0" smtClean="0"/>
              <a:t>Process</a:t>
            </a:r>
            <a:endParaRPr lang="en-US" sz="4000" dirty="0"/>
          </a:p>
        </p:txBody>
      </p:sp>
      <p:sp>
        <p:nvSpPr>
          <p:cNvPr id="5" name="TextBox 4"/>
          <p:cNvSpPr txBox="1"/>
          <p:nvPr/>
        </p:nvSpPr>
        <p:spPr>
          <a:xfrm>
            <a:off x="762000" y="1447800"/>
            <a:ext cx="7391400" cy="8109912"/>
          </a:xfrm>
          <a:prstGeom prst="rect">
            <a:avLst/>
          </a:prstGeom>
          <a:noFill/>
        </p:spPr>
        <p:txBody>
          <a:bodyPr wrap="square" rtlCol="0">
            <a:spAutoFit/>
          </a:bodyPr>
          <a:lstStyle/>
          <a:p>
            <a:pPr algn="ctr"/>
            <a:r>
              <a:rPr lang="en-US" sz="2200" dirty="0" smtClean="0">
                <a:solidFill>
                  <a:srgbClr val="FFFF00"/>
                </a:solidFill>
                <a:latin typeface="Calibri" pitchFamily="34" charset="0"/>
              </a:rPr>
              <a:t>Step One: </a:t>
            </a:r>
            <a:r>
              <a:rPr lang="en-US" sz="2200" dirty="0" smtClean="0">
                <a:solidFill>
                  <a:srgbClr val="0BE7F3"/>
                </a:solidFill>
                <a:latin typeface="Calibri" pitchFamily="34" charset="0"/>
              </a:rPr>
              <a:t>Decide which country you want to travel to.</a:t>
            </a:r>
          </a:p>
          <a:p>
            <a:pPr algn="ctr"/>
            <a:endParaRPr lang="en-US" sz="2200" dirty="0" smtClean="0">
              <a:solidFill>
                <a:srgbClr val="0BE7F3"/>
              </a:solidFill>
              <a:latin typeface="Calibri" pitchFamily="34" charset="0"/>
            </a:endParaRPr>
          </a:p>
          <a:p>
            <a:pPr algn="ctr"/>
            <a:r>
              <a:rPr lang="en-US" sz="2200" dirty="0" smtClean="0">
                <a:solidFill>
                  <a:srgbClr val="FFFF00"/>
                </a:solidFill>
                <a:latin typeface="Calibri" pitchFamily="34" charset="0"/>
              </a:rPr>
              <a:t>Step Two: </a:t>
            </a:r>
            <a:r>
              <a:rPr lang="en-US" sz="2200" dirty="0" smtClean="0">
                <a:solidFill>
                  <a:srgbClr val="0BE7F3"/>
                </a:solidFill>
                <a:latin typeface="Calibri" pitchFamily="34" charset="0"/>
              </a:rPr>
              <a:t>Research the suggested topics. Some resources are being provided but you can use any other source you need to.  Just remember to take notes and record your sources!</a:t>
            </a:r>
          </a:p>
          <a:p>
            <a:pPr algn="ctr"/>
            <a:r>
              <a:rPr lang="en-US" sz="2200" dirty="0" smtClean="0">
                <a:solidFill>
                  <a:srgbClr val="0BE7F3"/>
                </a:solidFill>
                <a:latin typeface="Calibri" pitchFamily="34" charset="0"/>
              </a:rPr>
              <a:t>Days 1-6</a:t>
            </a:r>
            <a:endParaRPr lang="en-US" sz="2200" dirty="0" smtClean="0">
              <a:solidFill>
                <a:srgbClr val="0BE7F3"/>
              </a:solidFill>
              <a:latin typeface="Calibri" pitchFamily="34" charset="0"/>
            </a:endParaRPr>
          </a:p>
          <a:p>
            <a:pPr algn="ctr"/>
            <a:r>
              <a:rPr lang="en-US" sz="2200" dirty="0" smtClean="0">
                <a:solidFill>
                  <a:srgbClr val="FFFF00"/>
                </a:solidFill>
                <a:latin typeface="Calibri" pitchFamily="34" charset="0"/>
              </a:rPr>
              <a:t>Step Three: </a:t>
            </a:r>
            <a:r>
              <a:rPr lang="en-US" sz="2200" dirty="0" smtClean="0">
                <a:solidFill>
                  <a:srgbClr val="0BE7F3"/>
                </a:solidFill>
                <a:latin typeface="Calibri" pitchFamily="34" charset="0"/>
              </a:rPr>
              <a:t>Find pictures, travel hints, and highlights from that country.</a:t>
            </a:r>
          </a:p>
          <a:p>
            <a:pPr algn="ctr"/>
            <a:endParaRPr lang="en-US" sz="2200" dirty="0" smtClean="0">
              <a:solidFill>
                <a:srgbClr val="0BE7F3"/>
              </a:solidFill>
              <a:latin typeface="Calibri" pitchFamily="34" charset="0"/>
            </a:endParaRPr>
          </a:p>
          <a:p>
            <a:pPr algn="ctr"/>
            <a:r>
              <a:rPr lang="en-US" sz="2200" dirty="0" smtClean="0">
                <a:solidFill>
                  <a:srgbClr val="FFFF00"/>
                </a:solidFill>
                <a:latin typeface="Calibri" pitchFamily="34" charset="0"/>
              </a:rPr>
              <a:t>Step Four: </a:t>
            </a:r>
            <a:r>
              <a:rPr lang="en-US" sz="2200" dirty="0" smtClean="0">
                <a:solidFill>
                  <a:srgbClr val="0BE7F3"/>
                </a:solidFill>
                <a:latin typeface="Calibri" pitchFamily="34" charset="0"/>
              </a:rPr>
              <a:t>Follow the guidelines in the evaluation section.</a:t>
            </a:r>
          </a:p>
          <a:p>
            <a:pPr algn="ctr"/>
            <a:endParaRPr lang="en-US" sz="2200" dirty="0" smtClean="0">
              <a:solidFill>
                <a:srgbClr val="FFFF00"/>
              </a:solidFill>
              <a:latin typeface="Calibri" pitchFamily="34" charset="0"/>
            </a:endParaRPr>
          </a:p>
          <a:p>
            <a:pPr algn="ctr"/>
            <a:r>
              <a:rPr lang="en-US" sz="2200" dirty="0" smtClean="0">
                <a:solidFill>
                  <a:srgbClr val="FFFF00"/>
                </a:solidFill>
                <a:latin typeface="Calibri" pitchFamily="34" charset="0"/>
              </a:rPr>
              <a:t>Step Five: </a:t>
            </a:r>
            <a:r>
              <a:rPr lang="en-US" sz="2200" dirty="0" smtClean="0">
                <a:solidFill>
                  <a:srgbClr val="0BE7F3"/>
                </a:solidFill>
                <a:latin typeface="Calibri" pitchFamily="34" charset="0"/>
              </a:rPr>
              <a:t>Create a travel brochure using the research and pictures.</a:t>
            </a:r>
          </a:p>
          <a:p>
            <a:pPr algn="ctr"/>
            <a:r>
              <a:rPr lang="en-US" sz="2200" dirty="0" smtClean="0">
                <a:solidFill>
                  <a:srgbClr val="0BE7F3"/>
                </a:solidFill>
                <a:latin typeface="Calibri" pitchFamily="34" charset="0"/>
              </a:rPr>
              <a:t>Days 7-10</a:t>
            </a:r>
            <a:endParaRPr lang="en-US" sz="2200" dirty="0" smtClean="0">
              <a:solidFill>
                <a:srgbClr val="0BE7F3"/>
              </a:solidFill>
              <a:latin typeface="Calibri" pitchFamily="34" charset="0"/>
            </a:endParaRPr>
          </a:p>
          <a:p>
            <a:pPr algn="ctr"/>
            <a:r>
              <a:rPr lang="en-US" sz="2200" dirty="0" smtClean="0">
                <a:solidFill>
                  <a:srgbClr val="FFFF00"/>
                </a:solidFill>
                <a:latin typeface="Calibri" pitchFamily="34" charset="0"/>
              </a:rPr>
              <a:t>Step Six: </a:t>
            </a:r>
            <a:r>
              <a:rPr lang="en-US" sz="2200" dirty="0" smtClean="0">
                <a:solidFill>
                  <a:srgbClr val="0BE7F3"/>
                </a:solidFill>
                <a:latin typeface="Calibri" pitchFamily="34" charset="0"/>
              </a:rPr>
              <a:t>Present your travel brochure to the class</a:t>
            </a:r>
            <a:r>
              <a:rPr lang="en-US" sz="2200" dirty="0" smtClean="0">
                <a:solidFill>
                  <a:srgbClr val="0BE7F3"/>
                </a:solidFill>
                <a:latin typeface="Calibri" pitchFamily="34" charset="0"/>
              </a:rPr>
              <a:t>.</a:t>
            </a:r>
          </a:p>
          <a:p>
            <a:pPr algn="ctr"/>
            <a:r>
              <a:rPr lang="en-US" sz="2200" smtClean="0">
                <a:solidFill>
                  <a:srgbClr val="0BE7F3"/>
                </a:solidFill>
                <a:latin typeface="Calibri" pitchFamily="34" charset="0"/>
              </a:rPr>
              <a:t>Days 11-13</a:t>
            </a:r>
            <a:endParaRPr lang="en-US" sz="2200" dirty="0" smtClean="0">
              <a:solidFill>
                <a:srgbClr val="0BE7F3"/>
              </a:solidFill>
              <a:latin typeface="Calibri" pitchFamily="34" charset="0"/>
            </a:endParaRPr>
          </a:p>
          <a:p>
            <a:pPr algn="ctr"/>
            <a:endParaRPr lang="en-US" sz="2400" dirty="0" smtClean="0">
              <a:solidFill>
                <a:srgbClr val="0BE7F3"/>
              </a:solidFill>
              <a:latin typeface="Calibri" pitchFamily="34" charset="0"/>
            </a:endParaRPr>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700" b="1" dirty="0">
              <a:solidFill>
                <a:srgbClr val="0BE7F3"/>
              </a:solidFill>
              <a:latin typeface="+mj-lt"/>
            </a:endParaRP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066800"/>
          </a:xfrm>
        </p:spPr>
        <p:txBody>
          <a:bodyPr>
            <a:normAutofit/>
          </a:bodyPr>
          <a:lstStyle/>
          <a:p>
            <a:pPr algn="ctr"/>
            <a:r>
              <a:rPr lang="en-US" sz="4400" dirty="0" smtClean="0">
                <a:solidFill>
                  <a:schemeClr val="tx1"/>
                </a:solidFill>
                <a:latin typeface="+mn-lt"/>
              </a:rPr>
              <a:t>Resources</a:t>
            </a:r>
            <a:endParaRPr lang="en-US" sz="4400" dirty="0">
              <a:solidFill>
                <a:schemeClr val="tx1"/>
              </a:solidFill>
              <a:latin typeface="+mn-lt"/>
            </a:endParaRPr>
          </a:p>
        </p:txBody>
      </p:sp>
      <p:sp>
        <p:nvSpPr>
          <p:cNvPr id="5121" name="Rectangle 1"/>
          <p:cNvSpPr>
            <a:spLocks noChangeArrowheads="1"/>
          </p:cNvSpPr>
          <p:nvPr/>
        </p:nvSpPr>
        <p:spPr bwMode="auto">
          <a:xfrm>
            <a:off x="3050545" y="1339334"/>
            <a:ext cx="1371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BE7F3"/>
                </a:solidFill>
                <a:effectLst/>
                <a:latin typeface="+mj-lt"/>
              </a:rPr>
              <a:t>  Mexico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0000"/>
                </a:solidFill>
                <a:effectLst/>
                <a:latin typeface="Arial" charset="0"/>
              </a:rPr>
              <a:t>  </a:t>
            </a:r>
            <a:endParaRPr kumimoji="0" lang="en-US" sz="3800" b="0" i="0" u="none" strike="noStrike" cap="none" normalizeH="0" baseline="0" dirty="0" smtClean="0">
              <a:ln>
                <a:noFill/>
              </a:ln>
              <a:solidFill>
                <a:srgbClr val="990000"/>
              </a:solidFill>
              <a:effectLst/>
              <a:latin typeface="Arial" charset="0"/>
            </a:endParaRPr>
          </a:p>
        </p:txBody>
      </p:sp>
      <p:sp>
        <p:nvSpPr>
          <p:cNvPr id="7" name="TextBox 6">
            <a:hlinkClick r:id="rId7" action="ppaction://hlinkfile"/>
          </p:cNvPr>
          <p:cNvSpPr txBox="1"/>
          <p:nvPr/>
        </p:nvSpPr>
        <p:spPr>
          <a:xfrm>
            <a:off x="1371600" y="2655332"/>
            <a:ext cx="5410200" cy="461665"/>
          </a:xfrm>
          <a:prstGeom prst="rect">
            <a:avLst/>
          </a:prstGeom>
          <a:noFill/>
        </p:spPr>
        <p:txBody>
          <a:bodyPr wrap="square" rtlCol="0">
            <a:spAutoFit/>
          </a:bodyPr>
          <a:lstStyle/>
          <a:p>
            <a:endParaRPr lang="en-US" sz="1200" dirty="0" smtClean="0"/>
          </a:p>
          <a:p>
            <a:r>
              <a:rPr lang="en-US" sz="1200" dirty="0" smtClean="0"/>
              <a:t> </a:t>
            </a:r>
            <a:endParaRPr lang="en-US" sz="1200" dirty="0"/>
          </a:p>
        </p:txBody>
      </p:sp>
      <p:pic>
        <p:nvPicPr>
          <p:cNvPr id="5132" name="Picture 12" descr="http://cte.jhu.edu/techacademy/fellows/hintz/webquest/mexico.gif">
            <a:hlinkClick r:id="rId8"/>
          </p:cNvPr>
          <p:cNvPicPr>
            <a:picLocks noChangeAspect="1" noChangeArrowheads="1"/>
          </p:cNvPicPr>
          <p:nvPr/>
        </p:nvPicPr>
        <p:blipFill>
          <a:blip r:embed="rId9"/>
          <a:srcRect/>
          <a:stretch>
            <a:fillRect/>
          </a:stretch>
        </p:blipFill>
        <p:spPr bwMode="auto">
          <a:xfrm>
            <a:off x="3352800" y="1680865"/>
            <a:ext cx="914400" cy="609600"/>
          </a:xfrm>
          <a:prstGeom prst="rect">
            <a:avLst/>
          </a:prstGeom>
          <a:noFill/>
        </p:spPr>
      </p:pic>
      <p:sp>
        <p:nvSpPr>
          <p:cNvPr id="16" name="TextBox 15"/>
          <p:cNvSpPr txBox="1"/>
          <p:nvPr/>
        </p:nvSpPr>
        <p:spPr>
          <a:xfrm>
            <a:off x="609600" y="1431667"/>
            <a:ext cx="2440945" cy="461665"/>
          </a:xfrm>
          <a:prstGeom prst="rect">
            <a:avLst/>
          </a:prstGeom>
          <a:noFill/>
        </p:spPr>
        <p:txBody>
          <a:bodyPr wrap="square" rtlCol="0">
            <a:spAutoFit/>
          </a:bodyPr>
          <a:lstStyle/>
          <a:p>
            <a:r>
              <a:rPr lang="en-US" sz="2400" b="1" u="sng" dirty="0" smtClean="0">
                <a:solidFill>
                  <a:srgbClr val="FFFF00"/>
                </a:solidFill>
              </a:rPr>
              <a:t>North America:</a:t>
            </a:r>
            <a:endParaRPr lang="en-US" sz="2400" b="1" u="sng" dirty="0">
              <a:solidFill>
                <a:srgbClr val="FFFF00"/>
              </a:solidFill>
            </a:endParaRPr>
          </a:p>
        </p:txBody>
      </p:sp>
      <p:sp>
        <p:nvSpPr>
          <p:cNvPr id="9" name="TextBox 8"/>
          <p:cNvSpPr txBox="1"/>
          <p:nvPr/>
        </p:nvSpPr>
        <p:spPr>
          <a:xfrm>
            <a:off x="381000" y="3026658"/>
            <a:ext cx="1828800" cy="461665"/>
          </a:xfrm>
          <a:prstGeom prst="rect">
            <a:avLst/>
          </a:prstGeom>
          <a:noFill/>
        </p:spPr>
        <p:txBody>
          <a:bodyPr wrap="square" rtlCol="0">
            <a:spAutoFit/>
          </a:bodyPr>
          <a:lstStyle/>
          <a:p>
            <a:pPr algn="ctr"/>
            <a:r>
              <a:rPr lang="en-US" sz="2400" b="1" u="sng" dirty="0" smtClean="0">
                <a:solidFill>
                  <a:srgbClr val="FFFF00"/>
                </a:solidFill>
              </a:rPr>
              <a:t>Islands:</a:t>
            </a:r>
            <a:endParaRPr lang="en-US" sz="2400" b="1" u="sng" dirty="0">
              <a:solidFill>
                <a:srgbClr val="FFFF00"/>
              </a:solidFill>
            </a:endParaRPr>
          </a:p>
        </p:txBody>
      </p:sp>
      <p:sp>
        <p:nvSpPr>
          <p:cNvPr id="10" name="TextBox 9"/>
          <p:cNvSpPr txBox="1"/>
          <p:nvPr/>
        </p:nvSpPr>
        <p:spPr>
          <a:xfrm>
            <a:off x="2286001" y="3116997"/>
            <a:ext cx="1297944" cy="338554"/>
          </a:xfrm>
          <a:prstGeom prst="rect">
            <a:avLst/>
          </a:prstGeom>
          <a:noFill/>
        </p:spPr>
        <p:txBody>
          <a:bodyPr wrap="square" rtlCol="0">
            <a:spAutoFit/>
          </a:bodyPr>
          <a:lstStyle/>
          <a:p>
            <a:r>
              <a:rPr lang="en-US" sz="1600" dirty="0" smtClean="0">
                <a:solidFill>
                  <a:srgbClr val="0BE7F3"/>
                </a:solidFill>
                <a:latin typeface="+mj-lt"/>
              </a:rPr>
              <a:t>       </a:t>
            </a:r>
            <a:r>
              <a:rPr lang="en-US" sz="1600" b="1" dirty="0" smtClean="0">
                <a:solidFill>
                  <a:srgbClr val="0BE7F3"/>
                </a:solidFill>
                <a:latin typeface="+mj-lt"/>
              </a:rPr>
              <a:t>Cuba</a:t>
            </a:r>
            <a:endParaRPr lang="en-US" sz="1600" b="1" dirty="0">
              <a:solidFill>
                <a:srgbClr val="0BE7F3"/>
              </a:solidFill>
              <a:latin typeface="+mj-lt"/>
            </a:endParaRPr>
          </a:p>
        </p:txBody>
      </p:sp>
      <p:pic>
        <p:nvPicPr>
          <p:cNvPr id="5122" name="Picture 2" descr="http://cte.jhu.edu/techacademy/fellows/hintz/webquest/cuba.gif">
            <a:hlinkClick r:id="rId10"/>
          </p:cNvPr>
          <p:cNvPicPr>
            <a:picLocks noChangeAspect="1" noChangeArrowheads="1"/>
          </p:cNvPicPr>
          <p:nvPr/>
        </p:nvPicPr>
        <p:blipFill>
          <a:blip r:embed="rId11"/>
          <a:srcRect/>
          <a:stretch>
            <a:fillRect/>
          </a:stretch>
        </p:blipFill>
        <p:spPr bwMode="auto">
          <a:xfrm>
            <a:off x="2438400" y="3506688"/>
            <a:ext cx="1066799" cy="609600"/>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962400" y="3026658"/>
            <a:ext cx="1295400" cy="523220"/>
          </a:xfrm>
          <a:prstGeom prst="rect">
            <a:avLst/>
          </a:prstGeom>
          <a:noFill/>
        </p:spPr>
        <p:txBody>
          <a:bodyPr wrap="square" rtlCol="0">
            <a:spAutoFit/>
          </a:bodyPr>
          <a:lstStyle/>
          <a:p>
            <a:pPr algn="ctr"/>
            <a:r>
              <a:rPr lang="en-US" sz="1400" b="1" dirty="0" smtClean="0">
                <a:solidFill>
                  <a:srgbClr val="0BE7F3"/>
                </a:solidFill>
                <a:latin typeface="+mj-lt"/>
              </a:rPr>
              <a:t> Dominican Republic</a:t>
            </a:r>
            <a:endParaRPr lang="en-US" sz="1400" b="1" dirty="0">
              <a:solidFill>
                <a:srgbClr val="0BE7F3"/>
              </a:solidFill>
              <a:latin typeface="+mj-lt"/>
            </a:endParaRPr>
          </a:p>
        </p:txBody>
      </p:sp>
      <p:pic>
        <p:nvPicPr>
          <p:cNvPr id="5124" name="Picture 4" descr="http://cte.jhu.edu/techacademy/fellows/hintz/webquest/domrepub.gif">
            <a:hlinkClick r:id="rId12"/>
          </p:cNvPr>
          <p:cNvPicPr>
            <a:picLocks noChangeAspect="1" noChangeArrowheads="1"/>
          </p:cNvPicPr>
          <p:nvPr/>
        </p:nvPicPr>
        <p:blipFill>
          <a:blip r:embed="rId13"/>
          <a:srcRect/>
          <a:stretch>
            <a:fillRect/>
          </a:stretch>
        </p:blipFill>
        <p:spPr bwMode="auto">
          <a:xfrm>
            <a:off x="4114800" y="3549878"/>
            <a:ext cx="914400" cy="609600"/>
          </a:xfrm>
          <a:prstGeom prst="rect">
            <a:avLst/>
          </a:prstGeom>
          <a:noFill/>
        </p:spPr>
      </p:pic>
      <p:sp>
        <p:nvSpPr>
          <p:cNvPr id="14" name="TextBox 13"/>
          <p:cNvSpPr txBox="1"/>
          <p:nvPr/>
        </p:nvSpPr>
        <p:spPr>
          <a:xfrm>
            <a:off x="5474839" y="3088213"/>
            <a:ext cx="1260473" cy="338554"/>
          </a:xfrm>
          <a:prstGeom prst="rect">
            <a:avLst/>
          </a:prstGeom>
          <a:noFill/>
        </p:spPr>
        <p:txBody>
          <a:bodyPr wrap="none" rtlCol="0">
            <a:spAutoFit/>
          </a:bodyPr>
          <a:lstStyle/>
          <a:p>
            <a:r>
              <a:rPr lang="en-US" sz="1600" b="1" dirty="0" smtClean="0">
                <a:solidFill>
                  <a:srgbClr val="0BE7F3"/>
                </a:solidFill>
                <a:latin typeface="+mj-lt"/>
              </a:rPr>
              <a:t> Puerto Rico </a:t>
            </a:r>
            <a:endParaRPr lang="en-US" sz="1600" b="1" dirty="0">
              <a:solidFill>
                <a:srgbClr val="0BE7F3"/>
              </a:solidFill>
              <a:latin typeface="+mj-lt"/>
            </a:endParaRPr>
          </a:p>
        </p:txBody>
      </p:sp>
      <p:pic>
        <p:nvPicPr>
          <p:cNvPr id="5126" name="Picture 6" descr="http://cte.jhu.edu/techacademy/fellows/hintz/webquest/pr.gif">
            <a:hlinkClick r:id="rId14"/>
          </p:cNvPr>
          <p:cNvPicPr>
            <a:picLocks noChangeAspect="1" noChangeArrowheads="1"/>
          </p:cNvPicPr>
          <p:nvPr/>
        </p:nvPicPr>
        <p:blipFill>
          <a:blip r:embed="rId15"/>
          <a:srcRect/>
          <a:stretch>
            <a:fillRect/>
          </a:stretch>
        </p:blipFill>
        <p:spPr bwMode="auto">
          <a:xfrm>
            <a:off x="5638800" y="3506688"/>
            <a:ext cx="914400" cy="609600"/>
          </a:xfrm>
          <a:prstGeom prst="rect">
            <a:avLst/>
          </a:prstGeom>
          <a:noFill/>
        </p:spPr>
      </p:pic>
      <p:sp>
        <p:nvSpPr>
          <p:cNvPr id="18" name="TextBox 17"/>
          <p:cNvSpPr txBox="1"/>
          <p:nvPr/>
        </p:nvSpPr>
        <p:spPr>
          <a:xfrm>
            <a:off x="0" y="4798367"/>
            <a:ext cx="2514600" cy="461665"/>
          </a:xfrm>
          <a:prstGeom prst="rect">
            <a:avLst/>
          </a:prstGeom>
          <a:noFill/>
        </p:spPr>
        <p:txBody>
          <a:bodyPr wrap="square" rtlCol="0">
            <a:spAutoFit/>
          </a:bodyPr>
          <a:lstStyle/>
          <a:p>
            <a:pPr algn="ctr"/>
            <a:r>
              <a:rPr lang="en-US" sz="2400" b="1" u="sng" dirty="0" smtClean="0">
                <a:solidFill>
                  <a:srgbClr val="FFFF00"/>
                </a:solidFill>
              </a:rPr>
              <a:t>Europe:</a:t>
            </a:r>
            <a:endParaRPr lang="en-US" sz="2400" b="1" u="sng" dirty="0">
              <a:solidFill>
                <a:srgbClr val="FFFF00"/>
              </a:solidFill>
            </a:endParaRPr>
          </a:p>
        </p:txBody>
      </p:sp>
      <p:sp>
        <p:nvSpPr>
          <p:cNvPr id="19" name="TextBox 18"/>
          <p:cNvSpPr txBox="1"/>
          <p:nvPr/>
        </p:nvSpPr>
        <p:spPr>
          <a:xfrm>
            <a:off x="2095500" y="4890700"/>
            <a:ext cx="2819402" cy="369332"/>
          </a:xfrm>
          <a:prstGeom prst="rect">
            <a:avLst/>
          </a:prstGeom>
          <a:noFill/>
        </p:spPr>
        <p:txBody>
          <a:bodyPr wrap="square" rtlCol="0">
            <a:spAutoFit/>
          </a:bodyPr>
          <a:lstStyle/>
          <a:p>
            <a:r>
              <a:rPr lang="en-US" sz="1600" b="1" dirty="0" smtClean="0">
                <a:solidFill>
                  <a:srgbClr val="0BE7F3"/>
                </a:solidFill>
                <a:latin typeface="+mj-lt"/>
              </a:rPr>
              <a:t>Spain</a:t>
            </a:r>
            <a:r>
              <a:rPr lang="en-US" dirty="0" smtClean="0"/>
              <a:t> </a:t>
            </a:r>
            <a:endParaRPr lang="en-US" dirty="0"/>
          </a:p>
        </p:txBody>
      </p:sp>
      <p:pic>
        <p:nvPicPr>
          <p:cNvPr id="25" name="Picture 1" descr="C:\Users\Ivonne\AppData\Local\Microsoft\Windows\Temporary Internet Files\Content.IE5\1E5ZIKYR\MP900362833[1].jpg">
            <a:hlinkClick r:id="rId16"/>
          </p:cNvPr>
          <p:cNvPicPr>
            <a:picLocks noChangeAspect="1" noChangeArrowheads="1"/>
          </p:cNvPicPr>
          <p:nvPr/>
        </p:nvPicPr>
        <p:blipFill>
          <a:blip r:embed="rId17"/>
          <a:srcRect/>
          <a:stretch>
            <a:fillRect/>
          </a:stretch>
        </p:blipFill>
        <p:spPr bwMode="auto">
          <a:xfrm>
            <a:off x="1981200" y="5260032"/>
            <a:ext cx="914400" cy="609600"/>
          </a:xfrm>
          <a:prstGeom prst="rect">
            <a:avLst/>
          </a:prstGeom>
          <a:noFill/>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121"/>
                                        </p:tgtEl>
                                        <p:attrNameLst>
                                          <p:attrName>style.visibility</p:attrName>
                                        </p:attrNameLst>
                                      </p:cBhvr>
                                      <p:to>
                                        <p:strVal val="visible"/>
                                      </p:to>
                                    </p:set>
                                    <p:animEffect transition="in" filter="diamond(in)">
                                      <p:cBhvr>
                                        <p:cTn id="16" dur="1000"/>
                                        <p:tgtEl>
                                          <p:spTgt spid="5121"/>
                                        </p:tgtEl>
                                      </p:cBhvr>
                                    </p:animEffect>
                                  </p:childTnLst>
                                  <p:subTnLst>
                                    <p:audio>
                                      <p:cMediaNode>
                                        <p:cTn display="0" masterRel="sameClick">
                                          <p:stCondLst>
                                            <p:cond evt="begin" delay="0">
                                              <p:tn val="14"/>
                                            </p:cond>
                                          </p:stCondLst>
                                          <p:endCondLst>
                                            <p:cond evt="onStopAudio" delay="0">
                                              <p:tgtEl>
                                                <p:sldTgt/>
                                              </p:tgtEl>
                                            </p:cond>
                                          </p:endCondLst>
                                        </p:cTn>
                                        <p:tgtEl>
                                          <p:sndTgt r:embed="rId2" name="Mexico"/>
                                        </p:tgtEl>
                                      </p:cMediaNode>
                                    </p:audio>
                                  </p:subTnLst>
                                </p:cTn>
                              </p:par>
                              <p:par>
                                <p:cTn id="17" presetID="8" presetClass="entr" presetSubtype="16" fill="hold" nodeType="withEffect">
                                  <p:stCondLst>
                                    <p:cond delay="0"/>
                                  </p:stCondLst>
                                  <p:childTnLst>
                                    <p:set>
                                      <p:cBhvr>
                                        <p:cTn id="18" dur="1" fill="hold">
                                          <p:stCondLst>
                                            <p:cond delay="0"/>
                                          </p:stCondLst>
                                        </p:cTn>
                                        <p:tgtEl>
                                          <p:spTgt spid="5132"/>
                                        </p:tgtEl>
                                        <p:attrNameLst>
                                          <p:attrName>style.visibility</p:attrName>
                                        </p:attrNameLst>
                                      </p:cBhvr>
                                      <p:to>
                                        <p:strVal val="visible"/>
                                      </p:to>
                                    </p:set>
                                    <p:animEffect transition="in" filter="diamond(in)">
                                      <p:cBhvr>
                                        <p:cTn id="19" dur="500"/>
                                        <p:tgtEl>
                                          <p:spTgt spid="51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Cuba"/>
                                        </p:tgtEl>
                                      </p:cMediaNode>
                                    </p:audio>
                                  </p:subTnLst>
                                </p:cTn>
                              </p:par>
                              <p:par>
                                <p:cTn id="30" presetID="8" presetClass="entr" presetSubtype="16" fill="hold" nodeType="with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diamond(in)">
                                      <p:cBhvr>
                                        <p:cTn id="32" dur="5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1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4" name="DR"/>
                                        </p:tgtEl>
                                      </p:cMediaNode>
                                    </p:audio>
                                  </p:subTnLst>
                                </p:cTn>
                              </p:par>
                              <p:par>
                                <p:cTn id="38" presetID="8" presetClass="entr" presetSubtype="16" fill="hold" nodeType="with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diamond(in)">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amond(in)">
                                      <p:cBhvr>
                                        <p:cTn id="45" dur="10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5" name="PR"/>
                                        </p:tgtEl>
                                      </p:cMediaNode>
                                    </p:audio>
                                  </p:subTnLst>
                                </p:cTn>
                              </p:par>
                              <p:par>
                                <p:cTn id="46" presetID="8" presetClass="entr" presetSubtype="16"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diamond(in)">
                                      <p:cBhvr>
                                        <p:cTn id="48" dur="500"/>
                                        <p:tgtEl>
                                          <p:spTgt spid="512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amond(in)">
                                      <p:cBhvr>
                                        <p:cTn id="58" dur="1000"/>
                                        <p:tgtEl>
                                          <p:spTgt spid="19"/>
                                        </p:tgtEl>
                                      </p:cBhvr>
                                    </p:animEffect>
                                  </p:childTnLst>
                                  <p:subTnLst>
                                    <p:audio>
                                      <p:cMediaNode>
                                        <p:cTn display="0" masterRel="sameClick">
                                          <p:stCondLst>
                                            <p:cond evt="begin" delay="0">
                                              <p:tn val="56"/>
                                            </p:cond>
                                          </p:stCondLst>
                                          <p:endCondLst>
                                            <p:cond evt="onStopAudio" delay="0">
                                              <p:tgtEl>
                                                <p:sldTgt/>
                                              </p:tgtEl>
                                            </p:cond>
                                          </p:endCondLst>
                                        </p:cTn>
                                        <p:tgtEl>
                                          <p:sndTgt r:embed="rId6" name="Spain "/>
                                        </p:tgtEl>
                                      </p:cMediaNode>
                                    </p:audio>
                                  </p:subTnLst>
                                </p:cTn>
                              </p:par>
                              <p:par>
                                <p:cTn id="59" presetID="8"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amond(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1" grpId="0"/>
      <p:bldP spid="16" grpId="0"/>
      <p:bldP spid="9" grpId="0"/>
      <p:bldP spid="10" grpId="0"/>
      <p:bldP spid="12" grpId="0"/>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838200"/>
          </a:xfrm>
        </p:spPr>
        <p:txBody>
          <a:bodyPr>
            <a:normAutofit/>
          </a:bodyPr>
          <a:lstStyle/>
          <a:p>
            <a:pPr algn="ctr"/>
            <a:r>
              <a:rPr lang="en-US" sz="4400" dirty="0" smtClean="0">
                <a:solidFill>
                  <a:schemeClr val="tx1"/>
                </a:solidFill>
                <a:latin typeface="+mn-lt"/>
              </a:rPr>
              <a:t>Resources Continued </a:t>
            </a:r>
            <a:endParaRPr lang="en-US" sz="4400" dirty="0">
              <a:latin typeface="+mn-lt"/>
            </a:endParaRPr>
          </a:p>
        </p:txBody>
      </p:sp>
      <p:sp>
        <p:nvSpPr>
          <p:cNvPr id="4" name="TextBox 3"/>
          <p:cNvSpPr txBox="1"/>
          <p:nvPr/>
        </p:nvSpPr>
        <p:spPr>
          <a:xfrm>
            <a:off x="228600" y="1676400"/>
            <a:ext cx="2667000" cy="461665"/>
          </a:xfrm>
          <a:prstGeom prst="rect">
            <a:avLst/>
          </a:prstGeom>
          <a:noFill/>
        </p:spPr>
        <p:txBody>
          <a:bodyPr wrap="square" rtlCol="0">
            <a:spAutoFit/>
          </a:bodyPr>
          <a:lstStyle/>
          <a:p>
            <a:r>
              <a:rPr lang="en-US" sz="2400" b="1" u="sng" dirty="0" smtClean="0">
                <a:solidFill>
                  <a:srgbClr val="FFFF00"/>
                </a:solidFill>
              </a:rPr>
              <a:t>Central America:</a:t>
            </a:r>
            <a:endParaRPr lang="en-US" sz="2400" b="1" u="sng" dirty="0">
              <a:solidFill>
                <a:srgbClr val="FFFF00"/>
              </a:solidFill>
            </a:endParaRPr>
          </a:p>
        </p:txBody>
      </p:sp>
      <p:sp>
        <p:nvSpPr>
          <p:cNvPr id="7" name="TextBox 6"/>
          <p:cNvSpPr txBox="1"/>
          <p:nvPr/>
        </p:nvSpPr>
        <p:spPr>
          <a:xfrm>
            <a:off x="1371600" y="2455277"/>
            <a:ext cx="1051185" cy="338554"/>
          </a:xfrm>
          <a:prstGeom prst="rect">
            <a:avLst/>
          </a:prstGeom>
          <a:noFill/>
        </p:spPr>
        <p:txBody>
          <a:bodyPr wrap="none" rtlCol="0">
            <a:spAutoFit/>
          </a:bodyPr>
          <a:lstStyle/>
          <a:p>
            <a:r>
              <a:rPr lang="en-US" sz="1600" b="1" dirty="0" smtClean="0">
                <a:solidFill>
                  <a:srgbClr val="0BE7F3"/>
                </a:solidFill>
                <a:latin typeface="+mj-lt"/>
              </a:rPr>
              <a:t>Costa Rica</a:t>
            </a:r>
            <a:endParaRPr lang="en-US" sz="1600" b="1" dirty="0">
              <a:solidFill>
                <a:srgbClr val="0BE7F3"/>
              </a:solidFill>
              <a:latin typeface="+mj-lt"/>
            </a:endParaRPr>
          </a:p>
        </p:txBody>
      </p:sp>
      <p:sp>
        <p:nvSpPr>
          <p:cNvPr id="10" name="TextBox 9"/>
          <p:cNvSpPr txBox="1"/>
          <p:nvPr/>
        </p:nvSpPr>
        <p:spPr>
          <a:xfrm>
            <a:off x="3970072" y="2455277"/>
            <a:ext cx="1119409" cy="338554"/>
          </a:xfrm>
          <a:prstGeom prst="rect">
            <a:avLst/>
          </a:prstGeom>
          <a:noFill/>
        </p:spPr>
        <p:txBody>
          <a:bodyPr wrap="none" rtlCol="0">
            <a:spAutoFit/>
          </a:bodyPr>
          <a:lstStyle/>
          <a:p>
            <a:r>
              <a:rPr lang="en-US" sz="1600" b="1" dirty="0" smtClean="0">
                <a:solidFill>
                  <a:srgbClr val="0BE7F3"/>
                </a:solidFill>
                <a:latin typeface="+mj-lt"/>
              </a:rPr>
              <a:t>El Salvador</a:t>
            </a:r>
            <a:endParaRPr lang="en-US" sz="1600" b="1" dirty="0">
              <a:solidFill>
                <a:srgbClr val="0BE7F3"/>
              </a:solidFill>
              <a:latin typeface="+mj-lt"/>
            </a:endParaRPr>
          </a:p>
        </p:txBody>
      </p:sp>
      <p:sp>
        <p:nvSpPr>
          <p:cNvPr id="11" name="TextBox 10"/>
          <p:cNvSpPr txBox="1"/>
          <p:nvPr/>
        </p:nvSpPr>
        <p:spPr>
          <a:xfrm>
            <a:off x="6477000" y="2455277"/>
            <a:ext cx="1334840" cy="338554"/>
          </a:xfrm>
          <a:prstGeom prst="rect">
            <a:avLst/>
          </a:prstGeom>
          <a:noFill/>
        </p:spPr>
        <p:txBody>
          <a:bodyPr wrap="square" rtlCol="0">
            <a:spAutoFit/>
          </a:bodyPr>
          <a:lstStyle/>
          <a:p>
            <a:r>
              <a:rPr lang="en-US" sz="1600" b="1" dirty="0" smtClean="0">
                <a:solidFill>
                  <a:srgbClr val="0BE7F3"/>
                </a:solidFill>
                <a:latin typeface="+mj-lt"/>
              </a:rPr>
              <a:t>   Guatemala</a:t>
            </a:r>
            <a:endParaRPr lang="en-US" sz="1600" b="1" dirty="0">
              <a:solidFill>
                <a:srgbClr val="0BE7F3"/>
              </a:solidFill>
              <a:latin typeface="+mj-lt"/>
            </a:endParaRPr>
          </a:p>
        </p:txBody>
      </p:sp>
      <p:sp>
        <p:nvSpPr>
          <p:cNvPr id="12" name="TextBox 11"/>
          <p:cNvSpPr txBox="1"/>
          <p:nvPr/>
        </p:nvSpPr>
        <p:spPr>
          <a:xfrm>
            <a:off x="1371600" y="4495800"/>
            <a:ext cx="1008931" cy="338554"/>
          </a:xfrm>
          <a:prstGeom prst="rect">
            <a:avLst/>
          </a:prstGeom>
          <a:noFill/>
        </p:spPr>
        <p:txBody>
          <a:bodyPr wrap="none" rtlCol="0">
            <a:spAutoFit/>
          </a:bodyPr>
          <a:lstStyle/>
          <a:p>
            <a:r>
              <a:rPr lang="en-US" sz="1600" b="1" dirty="0" smtClean="0">
                <a:solidFill>
                  <a:srgbClr val="0BE7F3"/>
                </a:solidFill>
                <a:latin typeface="+mj-lt"/>
              </a:rPr>
              <a:t>Honduras</a:t>
            </a:r>
            <a:endParaRPr lang="en-US" sz="1600" b="1" dirty="0">
              <a:solidFill>
                <a:srgbClr val="0BE7F3"/>
              </a:solidFill>
              <a:latin typeface="+mj-lt"/>
            </a:endParaRPr>
          </a:p>
        </p:txBody>
      </p:sp>
      <p:sp>
        <p:nvSpPr>
          <p:cNvPr id="13" name="TextBox 12"/>
          <p:cNvSpPr txBox="1"/>
          <p:nvPr/>
        </p:nvSpPr>
        <p:spPr>
          <a:xfrm>
            <a:off x="3970072" y="4495800"/>
            <a:ext cx="1034963" cy="338554"/>
          </a:xfrm>
          <a:prstGeom prst="rect">
            <a:avLst/>
          </a:prstGeom>
          <a:noFill/>
        </p:spPr>
        <p:txBody>
          <a:bodyPr wrap="none" rtlCol="0">
            <a:spAutoFit/>
          </a:bodyPr>
          <a:lstStyle/>
          <a:p>
            <a:r>
              <a:rPr lang="en-US" sz="1600" b="1" dirty="0" smtClean="0">
                <a:solidFill>
                  <a:srgbClr val="0BE7F3"/>
                </a:solidFill>
                <a:latin typeface="+mj-lt"/>
              </a:rPr>
              <a:t>Nicaragua</a:t>
            </a:r>
            <a:endParaRPr lang="en-US" sz="1600" b="1" dirty="0">
              <a:solidFill>
                <a:srgbClr val="0BE7F3"/>
              </a:solidFill>
              <a:latin typeface="+mj-lt"/>
            </a:endParaRPr>
          </a:p>
        </p:txBody>
      </p:sp>
      <p:sp>
        <p:nvSpPr>
          <p:cNvPr id="14" name="TextBox 13"/>
          <p:cNvSpPr txBox="1"/>
          <p:nvPr/>
        </p:nvSpPr>
        <p:spPr>
          <a:xfrm>
            <a:off x="6697048" y="4377154"/>
            <a:ext cx="869918" cy="338554"/>
          </a:xfrm>
          <a:prstGeom prst="rect">
            <a:avLst/>
          </a:prstGeom>
          <a:noFill/>
        </p:spPr>
        <p:txBody>
          <a:bodyPr wrap="none" rtlCol="0">
            <a:spAutoFit/>
          </a:bodyPr>
          <a:lstStyle/>
          <a:p>
            <a:r>
              <a:rPr lang="en-US" sz="1600" b="1" dirty="0" smtClean="0">
                <a:solidFill>
                  <a:srgbClr val="0BE7F3"/>
                </a:solidFill>
                <a:latin typeface="+mj-lt"/>
              </a:rPr>
              <a:t>Panama</a:t>
            </a:r>
            <a:endParaRPr lang="en-US" sz="1600" b="1" dirty="0">
              <a:solidFill>
                <a:srgbClr val="0BE7F3"/>
              </a:solidFill>
              <a:latin typeface="+mj-lt"/>
            </a:endParaRPr>
          </a:p>
        </p:txBody>
      </p:sp>
      <p:pic>
        <p:nvPicPr>
          <p:cNvPr id="6146" name="Picture 2" descr="C:\Users\Ivonne\AppData\Local\Microsoft\Windows\Temporary Internet Files\Content.IE5\1E5ZIKYR\MP900362650[1].jpg">
            <a:hlinkClick r:id="rId8"/>
          </p:cNvPr>
          <p:cNvPicPr>
            <a:picLocks noChangeAspect="1" noChangeArrowheads="1"/>
          </p:cNvPicPr>
          <p:nvPr/>
        </p:nvPicPr>
        <p:blipFill>
          <a:blip r:embed="rId9"/>
          <a:srcRect/>
          <a:stretch>
            <a:fillRect/>
          </a:stretch>
        </p:blipFill>
        <p:spPr bwMode="auto">
          <a:xfrm>
            <a:off x="1143000" y="2793831"/>
            <a:ext cx="1447800" cy="866267"/>
          </a:xfrm>
          <a:prstGeom prst="rect">
            <a:avLst/>
          </a:prstGeom>
          <a:noFill/>
        </p:spPr>
      </p:pic>
      <p:pic>
        <p:nvPicPr>
          <p:cNvPr id="6147" name="Picture 3" descr="C:\Users\Ivonne\AppData\Local\Microsoft\Windows\Temporary Internet Files\Content.IE5\9RMLU0DC\MC900001205[1].wmf">
            <a:hlinkClick r:id="rId10"/>
          </p:cNvPr>
          <p:cNvPicPr>
            <a:picLocks noChangeAspect="1" noChangeArrowheads="1"/>
          </p:cNvPicPr>
          <p:nvPr/>
        </p:nvPicPr>
        <p:blipFill>
          <a:blip r:embed="rId11"/>
          <a:srcRect/>
          <a:stretch>
            <a:fillRect/>
          </a:stretch>
        </p:blipFill>
        <p:spPr bwMode="auto">
          <a:xfrm>
            <a:off x="3717881" y="2793831"/>
            <a:ext cx="1529318" cy="866267"/>
          </a:xfrm>
          <a:prstGeom prst="rect">
            <a:avLst/>
          </a:prstGeom>
          <a:ln>
            <a:noFill/>
          </a:ln>
          <a:effectLst>
            <a:outerShdw blurRad="292100" dist="139700" dir="2700000" algn="tl" rotWithShape="0">
              <a:srgbClr val="333333">
                <a:alpha val="65000"/>
              </a:srgbClr>
            </a:outerShdw>
          </a:effectLst>
        </p:spPr>
      </p:pic>
      <p:pic>
        <p:nvPicPr>
          <p:cNvPr id="6148" name="Picture 4" descr="C:\Users\Ivonne\AppData\Local\Microsoft\Windows\Temporary Internet Files\Content.IE5\EK8KANPS\MC900001211[1].wmf">
            <a:hlinkClick r:id="rId12"/>
          </p:cNvPr>
          <p:cNvPicPr>
            <a:picLocks noChangeAspect="1" noChangeArrowheads="1"/>
          </p:cNvPicPr>
          <p:nvPr/>
        </p:nvPicPr>
        <p:blipFill>
          <a:blip r:embed="rId13"/>
          <a:srcRect/>
          <a:stretch>
            <a:fillRect/>
          </a:stretch>
        </p:blipFill>
        <p:spPr bwMode="auto">
          <a:xfrm>
            <a:off x="6477000" y="2793831"/>
            <a:ext cx="1376731" cy="866267"/>
          </a:xfrm>
          <a:prstGeom prst="rect">
            <a:avLst/>
          </a:prstGeom>
          <a:noFill/>
        </p:spPr>
      </p:pic>
      <p:pic>
        <p:nvPicPr>
          <p:cNvPr id="6149" name="Picture 5" descr="C:\Users\Ivonne\AppData\Local\Microsoft\Windows\Temporary Internet Files\Content.IE5\U312JCHB\MC900001212[1].wmf">
            <a:hlinkClick r:id="rId14"/>
          </p:cNvPr>
          <p:cNvPicPr>
            <a:picLocks noChangeAspect="1" noChangeArrowheads="1"/>
          </p:cNvPicPr>
          <p:nvPr/>
        </p:nvPicPr>
        <p:blipFill>
          <a:blip r:embed="rId15"/>
          <a:srcRect/>
          <a:stretch>
            <a:fillRect/>
          </a:stretch>
        </p:blipFill>
        <p:spPr bwMode="auto">
          <a:xfrm>
            <a:off x="1143000" y="4834354"/>
            <a:ext cx="1447800" cy="729092"/>
          </a:xfrm>
          <a:prstGeom prst="rect">
            <a:avLst/>
          </a:prstGeom>
          <a:noFill/>
        </p:spPr>
      </p:pic>
      <p:pic>
        <p:nvPicPr>
          <p:cNvPr id="6150" name="Picture 6" descr="C:\Users\Ivonne\AppData\Local\Microsoft\Windows\Temporary Internet Files\Content.IE5\1E5ZIKYR\MC900024353[1].wmf">
            <a:hlinkClick r:id="rId16"/>
          </p:cNvPr>
          <p:cNvPicPr>
            <a:picLocks noChangeAspect="1" noChangeArrowheads="1"/>
          </p:cNvPicPr>
          <p:nvPr/>
        </p:nvPicPr>
        <p:blipFill>
          <a:blip r:embed="rId17"/>
          <a:srcRect/>
          <a:stretch>
            <a:fillRect/>
          </a:stretch>
        </p:blipFill>
        <p:spPr bwMode="auto">
          <a:xfrm>
            <a:off x="3794522" y="4834354"/>
            <a:ext cx="1294959" cy="840540"/>
          </a:xfrm>
          <a:prstGeom prst="rect">
            <a:avLst/>
          </a:prstGeom>
          <a:noFill/>
        </p:spPr>
      </p:pic>
      <p:pic>
        <p:nvPicPr>
          <p:cNvPr id="6151" name="Picture 7" descr="C:\Users\Ivonne\AppData\Local\Microsoft\Windows\Temporary Internet Files\Content.IE5\9RMLU0DC\MC900001009[1].wmf">
            <a:hlinkClick r:id="rId18"/>
          </p:cNvPr>
          <p:cNvPicPr>
            <a:picLocks noChangeAspect="1" noChangeArrowheads="1"/>
          </p:cNvPicPr>
          <p:nvPr/>
        </p:nvPicPr>
        <p:blipFill>
          <a:blip r:embed="rId19"/>
          <a:srcRect/>
          <a:stretch>
            <a:fillRect/>
          </a:stretch>
        </p:blipFill>
        <p:spPr bwMode="auto">
          <a:xfrm>
            <a:off x="6477000" y="4707232"/>
            <a:ext cx="1275876" cy="856214"/>
          </a:xfrm>
          <a:prstGeom prst="rect">
            <a:avLst/>
          </a:prstGeom>
          <a:noFill/>
        </p:spPr>
      </p:pic>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10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R"/>
                                        </p:tgtEl>
                                      </p:cMediaNode>
                                    </p:audio>
                                  </p:subTnLst>
                                </p:cTn>
                              </p:par>
                              <p:par>
                                <p:cTn id="16" presetID="8" presetClass="entr" presetSubtype="16"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diamond(in)">
                                      <p:cBhvr>
                                        <p:cTn id="18" dur="2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10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3" name="El Salvador"/>
                                        </p:tgtEl>
                                      </p:cMediaNode>
                                    </p:audio>
                                  </p:subTnLst>
                                </p:cTn>
                              </p:par>
                              <p:par>
                                <p:cTn id="24" presetID="8" presetClass="entr" presetSubtype="16" fill="hold" nodeType="with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diamond(in)">
                                      <p:cBhvr>
                                        <p:cTn id="26" dur="500"/>
                                        <p:tgtEl>
                                          <p:spTgt spid="614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amond(in)">
                                      <p:cBhvr>
                                        <p:cTn id="31" dur="10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Guatemala"/>
                                        </p:tgtEl>
                                      </p:cMediaNode>
                                    </p:audio>
                                  </p:subTnLst>
                                </p:cTn>
                              </p:par>
                              <p:par>
                                <p:cTn id="32" presetID="8" presetClass="entr" presetSubtype="16"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diamond(in)">
                                      <p:cBhvr>
                                        <p:cTn id="34" dur="500"/>
                                        <p:tgtEl>
                                          <p:spTgt spid="614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10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5" name="Honduras"/>
                                        </p:tgtEl>
                                      </p:cMediaNode>
                                    </p:audio>
                                  </p:subTnLst>
                                </p:cTn>
                              </p:par>
                              <p:par>
                                <p:cTn id="40" presetID="8" presetClass="entr" presetSubtype="16" fill="hold" nodeType="withEffect">
                                  <p:stCondLst>
                                    <p:cond delay="0"/>
                                  </p:stCondLst>
                                  <p:childTnLst>
                                    <p:set>
                                      <p:cBhvr>
                                        <p:cTn id="41" dur="1" fill="hold">
                                          <p:stCondLst>
                                            <p:cond delay="0"/>
                                          </p:stCondLst>
                                        </p:cTn>
                                        <p:tgtEl>
                                          <p:spTgt spid="6149"/>
                                        </p:tgtEl>
                                        <p:attrNameLst>
                                          <p:attrName>style.visibility</p:attrName>
                                        </p:attrNameLst>
                                      </p:cBhvr>
                                      <p:to>
                                        <p:strVal val="visible"/>
                                      </p:to>
                                    </p:set>
                                    <p:animEffect transition="in" filter="diamond(in)">
                                      <p:cBhvr>
                                        <p:cTn id="42" dur="500"/>
                                        <p:tgtEl>
                                          <p:spTgt spid="614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10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6" name="Nicaragua"/>
                                        </p:tgtEl>
                                      </p:cMediaNode>
                                    </p:audio>
                                  </p:subTnLst>
                                </p:cTn>
                              </p:par>
                              <p:par>
                                <p:cTn id="48" presetID="8" presetClass="entr" presetSubtype="16" fill="hold" nodeType="withEffect">
                                  <p:stCondLst>
                                    <p:cond delay="0"/>
                                  </p:stCondLst>
                                  <p:childTnLst>
                                    <p:set>
                                      <p:cBhvr>
                                        <p:cTn id="49" dur="1" fill="hold">
                                          <p:stCondLst>
                                            <p:cond delay="0"/>
                                          </p:stCondLst>
                                        </p:cTn>
                                        <p:tgtEl>
                                          <p:spTgt spid="6150"/>
                                        </p:tgtEl>
                                        <p:attrNameLst>
                                          <p:attrName>style.visibility</p:attrName>
                                        </p:attrNameLst>
                                      </p:cBhvr>
                                      <p:to>
                                        <p:strVal val="visible"/>
                                      </p:to>
                                    </p:set>
                                    <p:animEffect transition="in" filter="diamond(in)">
                                      <p:cBhvr>
                                        <p:cTn id="50" dur="500"/>
                                        <p:tgtEl>
                                          <p:spTgt spid="615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amond(in)">
                                      <p:cBhvr>
                                        <p:cTn id="55" dur="10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7" name="Panama"/>
                                        </p:tgtEl>
                                      </p:cMediaNode>
                                    </p:audio>
                                  </p:subTnLst>
                                </p:cTn>
                              </p:par>
                              <p:par>
                                <p:cTn id="56" presetID="8" presetClass="entr" presetSubtype="16" fill="hold" nodeType="withEffect">
                                  <p:stCondLst>
                                    <p:cond delay="0"/>
                                  </p:stCondLst>
                                  <p:childTnLst>
                                    <p:set>
                                      <p:cBhvr>
                                        <p:cTn id="57" dur="1" fill="hold">
                                          <p:stCondLst>
                                            <p:cond delay="0"/>
                                          </p:stCondLst>
                                        </p:cTn>
                                        <p:tgtEl>
                                          <p:spTgt spid="6151"/>
                                        </p:tgtEl>
                                        <p:attrNameLst>
                                          <p:attrName>style.visibility</p:attrName>
                                        </p:attrNameLst>
                                      </p:cBhvr>
                                      <p:to>
                                        <p:strVal val="visible"/>
                                      </p:to>
                                    </p:set>
                                    <p:animEffect transition="in" filter="diamond(in)">
                                      <p:cBhvr>
                                        <p:cTn id="5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838200"/>
          </a:xfrm>
        </p:spPr>
        <p:txBody>
          <a:bodyPr>
            <a:normAutofit/>
          </a:bodyPr>
          <a:lstStyle/>
          <a:p>
            <a:pPr algn="ctr"/>
            <a:r>
              <a:rPr lang="en-US" sz="4400" dirty="0" smtClean="0">
                <a:solidFill>
                  <a:schemeClr val="tx1"/>
                </a:solidFill>
                <a:latin typeface="+mn-lt"/>
              </a:rPr>
              <a:t>Resources Continued</a:t>
            </a:r>
            <a:endParaRPr lang="en-US" sz="4400" dirty="0">
              <a:latin typeface="+mn-lt"/>
            </a:endParaRPr>
          </a:p>
        </p:txBody>
      </p:sp>
      <p:sp>
        <p:nvSpPr>
          <p:cNvPr id="4" name="TextBox 3"/>
          <p:cNvSpPr txBox="1"/>
          <p:nvPr/>
        </p:nvSpPr>
        <p:spPr>
          <a:xfrm>
            <a:off x="304800" y="2209800"/>
            <a:ext cx="2475614" cy="461665"/>
          </a:xfrm>
          <a:prstGeom prst="rect">
            <a:avLst/>
          </a:prstGeom>
          <a:noFill/>
        </p:spPr>
        <p:txBody>
          <a:bodyPr wrap="none" rtlCol="0">
            <a:spAutoFit/>
          </a:bodyPr>
          <a:lstStyle/>
          <a:p>
            <a:r>
              <a:rPr lang="en-US" sz="2400" b="1" u="sng" dirty="0" smtClean="0">
                <a:solidFill>
                  <a:srgbClr val="FFFF00"/>
                </a:solidFill>
              </a:rPr>
              <a:t>South America:</a:t>
            </a:r>
            <a:endParaRPr lang="en-US" sz="2400" b="1" u="sng" dirty="0">
              <a:solidFill>
                <a:srgbClr val="FFFF00"/>
              </a:solidFill>
            </a:endParaRPr>
          </a:p>
        </p:txBody>
      </p:sp>
      <p:sp>
        <p:nvSpPr>
          <p:cNvPr id="5" name="TextBox 4"/>
          <p:cNvSpPr txBox="1"/>
          <p:nvPr/>
        </p:nvSpPr>
        <p:spPr>
          <a:xfrm>
            <a:off x="3062606" y="2209800"/>
            <a:ext cx="1019703" cy="338554"/>
          </a:xfrm>
          <a:prstGeom prst="rect">
            <a:avLst/>
          </a:prstGeom>
          <a:noFill/>
        </p:spPr>
        <p:txBody>
          <a:bodyPr wrap="none" rtlCol="0">
            <a:spAutoFit/>
          </a:bodyPr>
          <a:lstStyle/>
          <a:p>
            <a:r>
              <a:rPr lang="en-US" sz="1600" b="1" dirty="0" smtClean="0">
                <a:solidFill>
                  <a:srgbClr val="0BE7F3"/>
                </a:solidFill>
                <a:latin typeface="+mj-lt"/>
              </a:rPr>
              <a:t>Argentina</a:t>
            </a:r>
            <a:endParaRPr lang="en-US" sz="1600" b="1" dirty="0">
              <a:solidFill>
                <a:srgbClr val="0BE7F3"/>
              </a:solidFill>
              <a:latin typeface="+mj-lt"/>
            </a:endParaRPr>
          </a:p>
        </p:txBody>
      </p:sp>
      <p:sp>
        <p:nvSpPr>
          <p:cNvPr id="6" name="TextBox 5"/>
          <p:cNvSpPr txBox="1"/>
          <p:nvPr/>
        </p:nvSpPr>
        <p:spPr>
          <a:xfrm>
            <a:off x="5180236" y="2209800"/>
            <a:ext cx="805029" cy="338554"/>
          </a:xfrm>
          <a:prstGeom prst="rect">
            <a:avLst/>
          </a:prstGeom>
          <a:noFill/>
        </p:spPr>
        <p:txBody>
          <a:bodyPr wrap="none" rtlCol="0">
            <a:spAutoFit/>
          </a:bodyPr>
          <a:lstStyle/>
          <a:p>
            <a:r>
              <a:rPr lang="en-US" sz="1600" b="1" dirty="0" smtClean="0">
                <a:solidFill>
                  <a:srgbClr val="0BE7F3"/>
                </a:solidFill>
                <a:latin typeface="+mj-lt"/>
              </a:rPr>
              <a:t>Bolivia </a:t>
            </a:r>
            <a:endParaRPr lang="en-US" sz="1600" b="1" dirty="0">
              <a:solidFill>
                <a:srgbClr val="0BE7F3"/>
              </a:solidFill>
              <a:latin typeface="+mj-lt"/>
            </a:endParaRPr>
          </a:p>
        </p:txBody>
      </p:sp>
      <p:sp>
        <p:nvSpPr>
          <p:cNvPr id="7" name="TextBox 6"/>
          <p:cNvSpPr txBox="1"/>
          <p:nvPr/>
        </p:nvSpPr>
        <p:spPr>
          <a:xfrm>
            <a:off x="7162800" y="2209800"/>
            <a:ext cx="606256" cy="338554"/>
          </a:xfrm>
          <a:prstGeom prst="rect">
            <a:avLst/>
          </a:prstGeom>
          <a:noFill/>
        </p:spPr>
        <p:txBody>
          <a:bodyPr wrap="none" rtlCol="0">
            <a:spAutoFit/>
          </a:bodyPr>
          <a:lstStyle/>
          <a:p>
            <a:r>
              <a:rPr lang="en-US" sz="1600" b="1" dirty="0" smtClean="0">
                <a:solidFill>
                  <a:srgbClr val="0BE7F3"/>
                </a:solidFill>
                <a:latin typeface="+mj-lt"/>
              </a:rPr>
              <a:t>Chile</a:t>
            </a:r>
            <a:endParaRPr lang="en-US" sz="1600" b="1" dirty="0">
              <a:solidFill>
                <a:srgbClr val="0BE7F3"/>
              </a:solidFill>
              <a:latin typeface="+mj-lt"/>
            </a:endParaRPr>
          </a:p>
        </p:txBody>
      </p:sp>
      <p:sp>
        <p:nvSpPr>
          <p:cNvPr id="8" name="TextBox 7"/>
          <p:cNvSpPr txBox="1"/>
          <p:nvPr/>
        </p:nvSpPr>
        <p:spPr>
          <a:xfrm>
            <a:off x="3093902" y="3669268"/>
            <a:ext cx="1143000" cy="338554"/>
          </a:xfrm>
          <a:prstGeom prst="rect">
            <a:avLst/>
          </a:prstGeom>
          <a:noFill/>
        </p:spPr>
        <p:txBody>
          <a:bodyPr wrap="square" rtlCol="0">
            <a:spAutoFit/>
          </a:bodyPr>
          <a:lstStyle/>
          <a:p>
            <a:r>
              <a:rPr lang="en-US" sz="1600" b="1" dirty="0" smtClean="0">
                <a:solidFill>
                  <a:srgbClr val="0BE7F3"/>
                </a:solidFill>
                <a:latin typeface="+mj-lt"/>
              </a:rPr>
              <a:t>Colombia</a:t>
            </a:r>
            <a:endParaRPr lang="en-US" sz="1600" b="1" dirty="0">
              <a:solidFill>
                <a:srgbClr val="0BE7F3"/>
              </a:solidFill>
              <a:latin typeface="+mj-lt"/>
            </a:endParaRPr>
          </a:p>
        </p:txBody>
      </p:sp>
      <p:sp>
        <p:nvSpPr>
          <p:cNvPr id="9" name="TextBox 8"/>
          <p:cNvSpPr txBox="1"/>
          <p:nvPr/>
        </p:nvSpPr>
        <p:spPr>
          <a:xfrm>
            <a:off x="5155101" y="3669268"/>
            <a:ext cx="921150" cy="338554"/>
          </a:xfrm>
          <a:prstGeom prst="rect">
            <a:avLst/>
          </a:prstGeom>
          <a:noFill/>
        </p:spPr>
        <p:txBody>
          <a:bodyPr wrap="none" rtlCol="0">
            <a:spAutoFit/>
          </a:bodyPr>
          <a:lstStyle/>
          <a:p>
            <a:r>
              <a:rPr lang="en-US" sz="1600" b="1" dirty="0" smtClean="0">
                <a:solidFill>
                  <a:srgbClr val="0BE7F3"/>
                </a:solidFill>
                <a:latin typeface="+mj-lt"/>
              </a:rPr>
              <a:t>Ecuador </a:t>
            </a:r>
            <a:endParaRPr lang="en-US" sz="1600" b="1" dirty="0">
              <a:solidFill>
                <a:srgbClr val="0BE7F3"/>
              </a:solidFill>
              <a:latin typeface="+mj-lt"/>
            </a:endParaRPr>
          </a:p>
        </p:txBody>
      </p:sp>
      <p:sp>
        <p:nvSpPr>
          <p:cNvPr id="10" name="TextBox 9"/>
          <p:cNvSpPr txBox="1"/>
          <p:nvPr/>
        </p:nvSpPr>
        <p:spPr>
          <a:xfrm>
            <a:off x="7023116" y="3669268"/>
            <a:ext cx="1219200" cy="338554"/>
          </a:xfrm>
          <a:prstGeom prst="rect">
            <a:avLst/>
          </a:prstGeom>
          <a:noFill/>
        </p:spPr>
        <p:txBody>
          <a:bodyPr wrap="square" rtlCol="0">
            <a:spAutoFit/>
          </a:bodyPr>
          <a:lstStyle/>
          <a:p>
            <a:r>
              <a:rPr lang="en-US" sz="1600" b="1" dirty="0" smtClean="0">
                <a:solidFill>
                  <a:srgbClr val="0BE7F3"/>
                </a:solidFill>
                <a:latin typeface="+mj-lt"/>
              </a:rPr>
              <a:t>Paraguay</a:t>
            </a:r>
            <a:endParaRPr lang="en-US" sz="1600" b="1" dirty="0">
              <a:solidFill>
                <a:srgbClr val="0BE7F3"/>
              </a:solidFill>
              <a:latin typeface="+mj-lt"/>
            </a:endParaRPr>
          </a:p>
        </p:txBody>
      </p:sp>
      <p:sp>
        <p:nvSpPr>
          <p:cNvPr id="11" name="TextBox 10"/>
          <p:cNvSpPr txBox="1"/>
          <p:nvPr/>
        </p:nvSpPr>
        <p:spPr>
          <a:xfrm>
            <a:off x="3200400" y="5073134"/>
            <a:ext cx="577274" cy="338554"/>
          </a:xfrm>
          <a:prstGeom prst="rect">
            <a:avLst/>
          </a:prstGeom>
          <a:noFill/>
        </p:spPr>
        <p:txBody>
          <a:bodyPr wrap="none" rtlCol="0">
            <a:spAutoFit/>
          </a:bodyPr>
          <a:lstStyle/>
          <a:p>
            <a:r>
              <a:rPr lang="en-US" sz="1600" b="1" dirty="0" smtClean="0">
                <a:solidFill>
                  <a:srgbClr val="0BE7F3"/>
                </a:solidFill>
                <a:latin typeface="+mj-lt"/>
              </a:rPr>
              <a:t>Peru</a:t>
            </a:r>
            <a:endParaRPr lang="en-US" sz="1600" b="1" dirty="0">
              <a:solidFill>
                <a:srgbClr val="0BE7F3"/>
              </a:solidFill>
              <a:latin typeface="+mj-lt"/>
            </a:endParaRPr>
          </a:p>
        </p:txBody>
      </p:sp>
      <p:sp>
        <p:nvSpPr>
          <p:cNvPr id="12" name="TextBox 11"/>
          <p:cNvSpPr txBox="1"/>
          <p:nvPr/>
        </p:nvSpPr>
        <p:spPr>
          <a:xfrm>
            <a:off x="5180236" y="5073134"/>
            <a:ext cx="907108" cy="338554"/>
          </a:xfrm>
          <a:prstGeom prst="rect">
            <a:avLst/>
          </a:prstGeom>
          <a:noFill/>
        </p:spPr>
        <p:txBody>
          <a:bodyPr wrap="none" rtlCol="0">
            <a:spAutoFit/>
          </a:bodyPr>
          <a:lstStyle/>
          <a:p>
            <a:r>
              <a:rPr lang="en-US" sz="1600" b="1" dirty="0" smtClean="0">
                <a:solidFill>
                  <a:srgbClr val="0BE7F3"/>
                </a:solidFill>
                <a:latin typeface="+mj-lt"/>
              </a:rPr>
              <a:t>Uruguay</a:t>
            </a:r>
            <a:endParaRPr lang="en-US" sz="1600" b="1" dirty="0">
              <a:solidFill>
                <a:srgbClr val="0BE7F3"/>
              </a:solidFill>
              <a:latin typeface="+mj-lt"/>
            </a:endParaRPr>
          </a:p>
        </p:txBody>
      </p:sp>
      <p:sp>
        <p:nvSpPr>
          <p:cNvPr id="13" name="TextBox 12"/>
          <p:cNvSpPr txBox="1"/>
          <p:nvPr/>
        </p:nvSpPr>
        <p:spPr>
          <a:xfrm>
            <a:off x="7035832" y="5073134"/>
            <a:ext cx="1054391" cy="338554"/>
          </a:xfrm>
          <a:prstGeom prst="rect">
            <a:avLst/>
          </a:prstGeom>
          <a:noFill/>
        </p:spPr>
        <p:txBody>
          <a:bodyPr wrap="none" rtlCol="0">
            <a:spAutoFit/>
          </a:bodyPr>
          <a:lstStyle/>
          <a:p>
            <a:r>
              <a:rPr lang="en-US" sz="1600" b="1" dirty="0" smtClean="0">
                <a:solidFill>
                  <a:srgbClr val="0BE7F3"/>
                </a:solidFill>
                <a:latin typeface="+mj-lt"/>
              </a:rPr>
              <a:t>Venezuela</a:t>
            </a:r>
            <a:endParaRPr lang="en-US" sz="1600" b="1" dirty="0">
              <a:solidFill>
                <a:srgbClr val="0BE7F3"/>
              </a:solidFill>
              <a:latin typeface="+mj-lt"/>
            </a:endParaRPr>
          </a:p>
        </p:txBody>
      </p:sp>
      <p:pic>
        <p:nvPicPr>
          <p:cNvPr id="3080" name="Picture 8" descr="http://cte.jhu.edu/techacademy/fellows/hintz/webquest/paraguay.gif">
            <a:hlinkClick r:id="rId11"/>
          </p:cNvPr>
          <p:cNvPicPr>
            <a:picLocks noChangeAspect="1" noChangeArrowheads="1"/>
          </p:cNvPicPr>
          <p:nvPr/>
        </p:nvPicPr>
        <p:blipFill>
          <a:blip r:embed="rId12"/>
          <a:srcRect/>
          <a:stretch>
            <a:fillRect/>
          </a:stretch>
        </p:blipFill>
        <p:spPr bwMode="auto">
          <a:xfrm>
            <a:off x="6871023" y="4007822"/>
            <a:ext cx="1219200" cy="847038"/>
          </a:xfrm>
          <a:prstGeom prst="rect">
            <a:avLst/>
          </a:prstGeom>
          <a:noFill/>
        </p:spPr>
      </p:pic>
      <p:pic>
        <p:nvPicPr>
          <p:cNvPr id="5121" name="Picture 1" descr="C:\Users\Ivonne\AppData\Local\Microsoft\Windows\Temporary Internet Files\Content.IE5\EK8KANPS\MP900362603[1].jpg">
            <a:hlinkClick r:id="rId13"/>
          </p:cNvPr>
          <p:cNvPicPr>
            <a:picLocks noChangeAspect="1" noChangeArrowheads="1"/>
          </p:cNvPicPr>
          <p:nvPr/>
        </p:nvPicPr>
        <p:blipFill>
          <a:blip r:embed="rId14"/>
          <a:srcRect/>
          <a:stretch>
            <a:fillRect/>
          </a:stretch>
        </p:blipFill>
        <p:spPr bwMode="auto">
          <a:xfrm>
            <a:off x="2780414" y="2548354"/>
            <a:ext cx="1456488" cy="820826"/>
          </a:xfrm>
          <a:prstGeom prst="rect">
            <a:avLst/>
          </a:prstGeom>
          <a:noFill/>
        </p:spPr>
      </p:pic>
      <p:pic>
        <p:nvPicPr>
          <p:cNvPr id="5122" name="Picture 2" descr="C:\Users\Ivonne\AppData\Local\Microsoft\Windows\Temporary Internet Files\Content.IE5\EK8KANPS\MP900362622[1].jpg">
            <a:hlinkClick r:id="rId15"/>
          </p:cNvPr>
          <p:cNvPicPr>
            <a:picLocks noChangeAspect="1" noChangeArrowheads="1"/>
          </p:cNvPicPr>
          <p:nvPr/>
        </p:nvPicPr>
        <p:blipFill>
          <a:blip r:embed="rId16"/>
          <a:srcRect/>
          <a:stretch>
            <a:fillRect/>
          </a:stretch>
        </p:blipFill>
        <p:spPr bwMode="auto">
          <a:xfrm>
            <a:off x="4888027" y="2548354"/>
            <a:ext cx="1349159" cy="820826"/>
          </a:xfrm>
          <a:prstGeom prst="rect">
            <a:avLst/>
          </a:prstGeom>
          <a:noFill/>
        </p:spPr>
      </p:pic>
      <p:pic>
        <p:nvPicPr>
          <p:cNvPr id="5123" name="Picture 3" descr="C:\Users\Ivonne\AppData\Local\Microsoft\Windows\Temporary Internet Files\Content.IE5\U312JCHB\MC900001201[1].wmf">
            <a:hlinkClick r:id="rId17"/>
          </p:cNvPr>
          <p:cNvPicPr>
            <a:picLocks noChangeAspect="1" noChangeArrowheads="1"/>
          </p:cNvPicPr>
          <p:nvPr/>
        </p:nvPicPr>
        <p:blipFill>
          <a:blip r:embed="rId18"/>
          <a:srcRect/>
          <a:stretch>
            <a:fillRect/>
          </a:stretch>
        </p:blipFill>
        <p:spPr bwMode="auto">
          <a:xfrm>
            <a:off x="6866572" y="2548354"/>
            <a:ext cx="1223651" cy="820826"/>
          </a:xfrm>
          <a:prstGeom prst="rect">
            <a:avLst/>
          </a:prstGeom>
          <a:noFill/>
        </p:spPr>
      </p:pic>
      <p:pic>
        <p:nvPicPr>
          <p:cNvPr id="5124" name="Picture 4" descr="C:\Users\Ivonne\AppData\Local\Microsoft\Windows\Temporary Internet Files\Content.IE5\1E5ZIKYR\MC900024348[1].wmf">
            <a:hlinkClick r:id="rId19"/>
          </p:cNvPr>
          <p:cNvPicPr>
            <a:picLocks noChangeAspect="1" noChangeArrowheads="1"/>
          </p:cNvPicPr>
          <p:nvPr/>
        </p:nvPicPr>
        <p:blipFill>
          <a:blip r:embed="rId20"/>
          <a:srcRect/>
          <a:stretch>
            <a:fillRect/>
          </a:stretch>
        </p:blipFill>
        <p:spPr bwMode="auto">
          <a:xfrm>
            <a:off x="2858130" y="4007822"/>
            <a:ext cx="1378772" cy="920351"/>
          </a:xfrm>
          <a:prstGeom prst="rect">
            <a:avLst/>
          </a:prstGeom>
          <a:noFill/>
        </p:spPr>
      </p:pic>
      <p:pic>
        <p:nvPicPr>
          <p:cNvPr id="5125" name="Picture 5" descr="C:\Users\Ivonne\AppData\Local\Microsoft\Windows\Temporary Internet Files\Content.IE5\9RMLU0DC\MP900362662[1].jpg">
            <a:hlinkClick r:id="rId21"/>
          </p:cNvPr>
          <p:cNvPicPr>
            <a:picLocks noChangeAspect="1" noChangeArrowheads="1"/>
          </p:cNvPicPr>
          <p:nvPr/>
        </p:nvPicPr>
        <p:blipFill>
          <a:blip r:embed="rId22"/>
          <a:srcRect/>
          <a:stretch>
            <a:fillRect/>
          </a:stretch>
        </p:blipFill>
        <p:spPr bwMode="auto">
          <a:xfrm>
            <a:off x="4888027" y="4007822"/>
            <a:ext cx="1429684" cy="847038"/>
          </a:xfrm>
          <a:prstGeom prst="rect">
            <a:avLst/>
          </a:prstGeom>
          <a:noFill/>
        </p:spPr>
      </p:pic>
      <p:pic>
        <p:nvPicPr>
          <p:cNvPr id="5129" name="Picture 9" descr="C:\Users\Ivonne\AppData\Local\Microsoft\Windows\Temporary Internet Files\Content.IE5\EK8KANPS\MC900001010[1].wmf">
            <a:hlinkClick r:id="rId23"/>
          </p:cNvPr>
          <p:cNvPicPr>
            <a:picLocks noChangeAspect="1" noChangeArrowheads="1"/>
          </p:cNvPicPr>
          <p:nvPr/>
        </p:nvPicPr>
        <p:blipFill>
          <a:blip r:embed="rId24"/>
          <a:srcRect/>
          <a:stretch>
            <a:fillRect/>
          </a:stretch>
        </p:blipFill>
        <p:spPr bwMode="auto">
          <a:xfrm>
            <a:off x="2858130" y="5411688"/>
            <a:ext cx="1297398" cy="867975"/>
          </a:xfrm>
          <a:prstGeom prst="rect">
            <a:avLst/>
          </a:prstGeom>
          <a:noFill/>
        </p:spPr>
      </p:pic>
      <p:pic>
        <p:nvPicPr>
          <p:cNvPr id="5130" name="Picture 10" descr="C:\Users\Ivonne\AppData\Local\Microsoft\Windows\Temporary Internet Files\Content.IE5\U312JCHB\MC900001023[1].wmf">
            <a:hlinkClick r:id="rId25"/>
          </p:cNvPr>
          <p:cNvPicPr>
            <a:picLocks noChangeAspect="1" noChangeArrowheads="1"/>
          </p:cNvPicPr>
          <p:nvPr/>
        </p:nvPicPr>
        <p:blipFill>
          <a:blip r:embed="rId26"/>
          <a:srcRect/>
          <a:stretch>
            <a:fillRect/>
          </a:stretch>
        </p:blipFill>
        <p:spPr bwMode="auto">
          <a:xfrm>
            <a:off x="5024087" y="5411688"/>
            <a:ext cx="1293624" cy="867975"/>
          </a:xfrm>
          <a:prstGeom prst="rect">
            <a:avLst/>
          </a:prstGeom>
          <a:noFill/>
        </p:spPr>
      </p:pic>
      <p:pic>
        <p:nvPicPr>
          <p:cNvPr id="5131" name="Picture 11" descr="C:\Users\Ivonne\AppData\Local\Microsoft\Windows\Temporary Internet Files\Content.IE5\9RMLU0DC\MC900024362[1].wmf">
            <a:hlinkClick r:id="rId27"/>
          </p:cNvPr>
          <p:cNvPicPr>
            <a:picLocks noChangeAspect="1" noChangeArrowheads="1"/>
          </p:cNvPicPr>
          <p:nvPr/>
        </p:nvPicPr>
        <p:blipFill>
          <a:blip r:embed="rId28"/>
          <a:srcRect/>
          <a:stretch>
            <a:fillRect/>
          </a:stretch>
        </p:blipFill>
        <p:spPr bwMode="auto">
          <a:xfrm>
            <a:off x="6866572" y="5411688"/>
            <a:ext cx="1328721" cy="890552"/>
          </a:xfrm>
          <a:prstGeom prst="rect">
            <a:avLst/>
          </a:prstGeom>
          <a:noFill/>
        </p:spPr>
      </p:pic>
    </p:spTree>
  </p:cSld>
  <p:clrMapOvr>
    <a:masterClrMapping/>
  </p:clrMapOvr>
  <p:transition xmlns:p14="http://schemas.microsoft.com/office/powerpoint/2010/main" spd="med">
    <p:wedg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2" name="Argentina"/>
                                        </p:tgtEl>
                                      </p:cMediaNode>
                                    </p:audio>
                                  </p:subTnLst>
                                </p:cTn>
                              </p:par>
                              <p:par>
                                <p:cTn id="17" presetID="8" presetClass="entr" presetSubtype="16" fill="hold" nodeType="withEffect">
                                  <p:stCondLst>
                                    <p:cond delay="0"/>
                                  </p:stCondLst>
                                  <p:childTnLst>
                                    <p:set>
                                      <p:cBhvr>
                                        <p:cTn id="18" dur="1" fill="hold">
                                          <p:stCondLst>
                                            <p:cond delay="0"/>
                                          </p:stCondLst>
                                        </p:cTn>
                                        <p:tgtEl>
                                          <p:spTgt spid="5121"/>
                                        </p:tgtEl>
                                        <p:attrNameLst>
                                          <p:attrName>style.visibility</p:attrName>
                                        </p:attrNameLst>
                                      </p:cBhvr>
                                      <p:to>
                                        <p:strVal val="visible"/>
                                      </p:to>
                                    </p:set>
                                    <p:animEffect transition="in" filter="diamond(in)">
                                      <p:cBhvr>
                                        <p:cTn id="19" dur="500"/>
                                        <p:tgtEl>
                                          <p:spTgt spid="512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10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3" name="Bolivia"/>
                                        </p:tgtEl>
                                      </p:cMediaNode>
                                    </p:audio>
                                  </p:subTnLst>
                                </p:cTn>
                              </p:par>
                              <p:par>
                                <p:cTn id="25" presetID="8" presetClass="entr" presetSubtype="16"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diamond(in)">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10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4" name="Chile"/>
                                        </p:tgtEl>
                                      </p:cMediaNode>
                                    </p:audio>
                                  </p:subTnLst>
                                </p:cTn>
                              </p:par>
                              <p:par>
                                <p:cTn id="33" presetID="8" presetClass="entr" presetSubtype="16" fill="hold" nodeType="with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diamond(in)">
                                      <p:cBhvr>
                                        <p:cTn id="35" dur="500"/>
                                        <p:tgtEl>
                                          <p:spTgt spid="512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in)">
                                      <p:cBhvr>
                                        <p:cTn id="40" dur="10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5" name="colombia"/>
                                        </p:tgtEl>
                                      </p:cMediaNode>
                                    </p:audio>
                                  </p:subTnLst>
                                </p:cTn>
                              </p:par>
                              <p:par>
                                <p:cTn id="41" presetID="8" presetClass="entr" presetSubtype="16" fill="hold" nodeType="with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diamond(in)">
                                      <p:cBhvr>
                                        <p:cTn id="43" dur="500"/>
                                        <p:tgtEl>
                                          <p:spTgt spid="5124"/>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1000"/>
                                        <p:tgtEl>
                                          <p:spTgt spid="9"/>
                                        </p:tgtEl>
                                      </p:cBhvr>
                                    </p:animEffect>
                                  </p:childTnLst>
                                  <p:subTnLst>
                                    <p:audio>
                                      <p:cMediaNode>
                                        <p:cTn display="0" masterRel="sameClick">
                                          <p:stCondLst>
                                            <p:cond evt="begin" delay="0">
                                              <p:tn val="46"/>
                                            </p:cond>
                                          </p:stCondLst>
                                          <p:endCondLst>
                                            <p:cond evt="onStopAudio" delay="0">
                                              <p:tgtEl>
                                                <p:sldTgt/>
                                              </p:tgtEl>
                                            </p:cond>
                                          </p:endCondLst>
                                        </p:cTn>
                                        <p:tgtEl>
                                          <p:sndTgt r:embed="rId6" name="Ecuador"/>
                                        </p:tgtEl>
                                      </p:cMediaNode>
                                    </p:audio>
                                  </p:subTnLst>
                                </p:cTn>
                              </p:par>
                              <p:par>
                                <p:cTn id="49" presetID="8" presetClass="entr" presetSubtype="16" fill="hold" nodeType="withEffect">
                                  <p:stCondLst>
                                    <p:cond delay="0"/>
                                  </p:stCondLst>
                                  <p:childTnLst>
                                    <p:set>
                                      <p:cBhvr>
                                        <p:cTn id="50" dur="1" fill="hold">
                                          <p:stCondLst>
                                            <p:cond delay="0"/>
                                          </p:stCondLst>
                                        </p:cTn>
                                        <p:tgtEl>
                                          <p:spTgt spid="5125"/>
                                        </p:tgtEl>
                                        <p:attrNameLst>
                                          <p:attrName>style.visibility</p:attrName>
                                        </p:attrNameLst>
                                      </p:cBhvr>
                                      <p:to>
                                        <p:strVal val="visible"/>
                                      </p:to>
                                    </p:set>
                                    <p:animEffect transition="in" filter="diamond(in)">
                                      <p:cBhvr>
                                        <p:cTn id="51" dur="500"/>
                                        <p:tgtEl>
                                          <p:spTgt spid="5125"/>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amond(in)">
                                      <p:cBhvr>
                                        <p:cTn id="56" dur="1000"/>
                                        <p:tgtEl>
                                          <p:spTgt spid="10"/>
                                        </p:tgtEl>
                                      </p:cBhvr>
                                    </p:animEffect>
                                  </p:childTnLst>
                                  <p:subTnLst>
                                    <p:audio>
                                      <p:cMediaNode>
                                        <p:cTn display="0" masterRel="sameClick">
                                          <p:stCondLst>
                                            <p:cond evt="begin" delay="0">
                                              <p:tn val="54"/>
                                            </p:cond>
                                          </p:stCondLst>
                                          <p:endCondLst>
                                            <p:cond evt="onStopAudio" delay="0">
                                              <p:tgtEl>
                                                <p:sldTgt/>
                                              </p:tgtEl>
                                            </p:cond>
                                          </p:endCondLst>
                                        </p:cTn>
                                        <p:tgtEl>
                                          <p:sndTgt r:embed="rId7" name="Paraguay"/>
                                        </p:tgtEl>
                                      </p:cMediaNode>
                                    </p:audio>
                                  </p:subTnLst>
                                </p:cTn>
                              </p:par>
                              <p:par>
                                <p:cTn id="57" presetID="8" presetClass="entr" presetSubtype="16" fill="hold" nodeType="withEffect">
                                  <p:stCondLst>
                                    <p:cond delay="0"/>
                                  </p:stCondLst>
                                  <p:childTnLst>
                                    <p:set>
                                      <p:cBhvr>
                                        <p:cTn id="58" dur="1" fill="hold">
                                          <p:stCondLst>
                                            <p:cond delay="0"/>
                                          </p:stCondLst>
                                        </p:cTn>
                                        <p:tgtEl>
                                          <p:spTgt spid="3080"/>
                                        </p:tgtEl>
                                        <p:attrNameLst>
                                          <p:attrName>style.visibility</p:attrName>
                                        </p:attrNameLst>
                                      </p:cBhvr>
                                      <p:to>
                                        <p:strVal val="visible"/>
                                      </p:to>
                                    </p:set>
                                    <p:animEffect transition="in" filter="diamond(in)">
                                      <p:cBhvr>
                                        <p:cTn id="59" dur="500"/>
                                        <p:tgtEl>
                                          <p:spTgt spid="3080"/>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amond(in)">
                                      <p:cBhvr>
                                        <p:cTn id="64" dur="10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8" name="Peru"/>
                                        </p:tgtEl>
                                      </p:cMediaNode>
                                    </p:audio>
                                  </p:subTnLst>
                                </p:cTn>
                              </p:par>
                              <p:par>
                                <p:cTn id="65" presetID="8" presetClass="entr" presetSubtype="16" fill="hold" nodeType="withEffect">
                                  <p:stCondLst>
                                    <p:cond delay="0"/>
                                  </p:stCondLst>
                                  <p:childTnLst>
                                    <p:set>
                                      <p:cBhvr>
                                        <p:cTn id="66" dur="1" fill="hold">
                                          <p:stCondLst>
                                            <p:cond delay="0"/>
                                          </p:stCondLst>
                                        </p:cTn>
                                        <p:tgtEl>
                                          <p:spTgt spid="5129"/>
                                        </p:tgtEl>
                                        <p:attrNameLst>
                                          <p:attrName>style.visibility</p:attrName>
                                        </p:attrNameLst>
                                      </p:cBhvr>
                                      <p:to>
                                        <p:strVal val="visible"/>
                                      </p:to>
                                    </p:set>
                                    <p:animEffect transition="in" filter="diamond(in)">
                                      <p:cBhvr>
                                        <p:cTn id="67" dur="500"/>
                                        <p:tgtEl>
                                          <p:spTgt spid="5129"/>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diamond(in)">
                                      <p:cBhvr>
                                        <p:cTn id="72" dur="1000"/>
                                        <p:tgtEl>
                                          <p:spTgt spid="12"/>
                                        </p:tgtEl>
                                      </p:cBhvr>
                                    </p:animEffect>
                                  </p:childTnLst>
                                  <p:subTnLst>
                                    <p:audio>
                                      <p:cMediaNode>
                                        <p:cTn display="0" masterRel="sameClick">
                                          <p:stCondLst>
                                            <p:cond evt="begin" delay="0">
                                              <p:tn val="70"/>
                                            </p:cond>
                                          </p:stCondLst>
                                          <p:endCondLst>
                                            <p:cond evt="onStopAudio" delay="0">
                                              <p:tgtEl>
                                                <p:sldTgt/>
                                              </p:tgtEl>
                                            </p:cond>
                                          </p:endCondLst>
                                        </p:cTn>
                                        <p:tgtEl>
                                          <p:sndTgt r:embed="rId9" name="Uruguay"/>
                                        </p:tgtEl>
                                      </p:cMediaNode>
                                    </p:audio>
                                  </p:subTnLst>
                                </p:cTn>
                              </p:par>
                              <p:par>
                                <p:cTn id="73" presetID="8" presetClass="entr" presetSubtype="16" fill="hold" nodeType="withEffect">
                                  <p:stCondLst>
                                    <p:cond delay="0"/>
                                  </p:stCondLst>
                                  <p:childTnLst>
                                    <p:set>
                                      <p:cBhvr>
                                        <p:cTn id="74" dur="1" fill="hold">
                                          <p:stCondLst>
                                            <p:cond delay="0"/>
                                          </p:stCondLst>
                                        </p:cTn>
                                        <p:tgtEl>
                                          <p:spTgt spid="5130"/>
                                        </p:tgtEl>
                                        <p:attrNameLst>
                                          <p:attrName>style.visibility</p:attrName>
                                        </p:attrNameLst>
                                      </p:cBhvr>
                                      <p:to>
                                        <p:strVal val="visible"/>
                                      </p:to>
                                    </p:set>
                                    <p:animEffect transition="in" filter="diamond(in)">
                                      <p:cBhvr>
                                        <p:cTn id="75" dur="500"/>
                                        <p:tgtEl>
                                          <p:spTgt spid="5130"/>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diamond(in)">
                                      <p:cBhvr>
                                        <p:cTn id="80" dur="1000"/>
                                        <p:tgtEl>
                                          <p:spTgt spid="13"/>
                                        </p:tgtEl>
                                      </p:cBhvr>
                                    </p:animEffect>
                                  </p:childTnLst>
                                  <p:subTnLst>
                                    <p:audio>
                                      <p:cMediaNode>
                                        <p:cTn display="0" masterRel="sameClick">
                                          <p:stCondLst>
                                            <p:cond evt="begin" delay="0">
                                              <p:tn val="78"/>
                                            </p:cond>
                                          </p:stCondLst>
                                          <p:endCondLst>
                                            <p:cond evt="onStopAudio" delay="0">
                                              <p:tgtEl>
                                                <p:sldTgt/>
                                              </p:tgtEl>
                                            </p:cond>
                                          </p:endCondLst>
                                        </p:cTn>
                                        <p:tgtEl>
                                          <p:sndTgt r:embed="rId10" name="Venezuela"/>
                                        </p:tgtEl>
                                      </p:cMediaNode>
                                    </p:audio>
                                  </p:subTnLst>
                                </p:cTn>
                              </p:par>
                              <p:par>
                                <p:cTn id="81" presetID="8" presetClass="entr" presetSubtype="16" fill="hold" nodeType="withEffect">
                                  <p:stCondLst>
                                    <p:cond delay="0"/>
                                  </p:stCondLst>
                                  <p:childTnLst>
                                    <p:set>
                                      <p:cBhvr>
                                        <p:cTn id="82" dur="1" fill="hold">
                                          <p:stCondLst>
                                            <p:cond delay="0"/>
                                          </p:stCondLst>
                                        </p:cTn>
                                        <p:tgtEl>
                                          <p:spTgt spid="5131"/>
                                        </p:tgtEl>
                                        <p:attrNameLst>
                                          <p:attrName>style.visibility</p:attrName>
                                        </p:attrNameLst>
                                      </p:cBhvr>
                                      <p:to>
                                        <p:strVal val="visible"/>
                                      </p:to>
                                    </p:set>
                                    <p:animEffect transition="in" filter="diamond(in)">
                                      <p:cBhvr>
                                        <p:cTn id="83"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838200"/>
          </a:xfrm>
        </p:spPr>
        <p:txBody>
          <a:bodyPr>
            <a:normAutofit/>
          </a:bodyPr>
          <a:lstStyle/>
          <a:p>
            <a:pPr algn="ctr"/>
            <a:r>
              <a:rPr lang="en-US" sz="4400" dirty="0" smtClean="0">
                <a:solidFill>
                  <a:schemeClr val="tx1"/>
                </a:solidFill>
                <a:latin typeface="+mn-lt"/>
              </a:rPr>
              <a:t>Learning Advise</a:t>
            </a:r>
            <a:endParaRPr lang="en-US" sz="4400" dirty="0">
              <a:solidFill>
                <a:schemeClr val="tx1"/>
              </a:solidFill>
              <a:latin typeface="+mn-lt"/>
            </a:endParaRPr>
          </a:p>
        </p:txBody>
      </p:sp>
      <p:sp>
        <p:nvSpPr>
          <p:cNvPr id="4" name="TextBox 3"/>
          <p:cNvSpPr txBox="1"/>
          <p:nvPr/>
        </p:nvSpPr>
        <p:spPr>
          <a:xfrm>
            <a:off x="1143000" y="1981200"/>
            <a:ext cx="7086600" cy="4493538"/>
          </a:xfrm>
          <a:prstGeom prst="rect">
            <a:avLst/>
          </a:prstGeom>
          <a:noFill/>
        </p:spPr>
        <p:txBody>
          <a:bodyPr wrap="square" rtlCol="0">
            <a:spAutoFit/>
          </a:bodyPr>
          <a:lstStyle/>
          <a:p>
            <a:r>
              <a:rPr lang="en-US" sz="2200" dirty="0" smtClean="0">
                <a:solidFill>
                  <a:srgbClr val="0BE7F3"/>
                </a:solidFill>
                <a:latin typeface="+mj-lt"/>
              </a:rPr>
              <a:t>You will be doing a lot of research on the country you choose; be sure to choose a country you are interested in!</a:t>
            </a:r>
          </a:p>
          <a:p>
            <a:r>
              <a:rPr lang="en-US" sz="2200" dirty="0" smtClean="0">
                <a:solidFill>
                  <a:srgbClr val="0BE7F3"/>
                </a:solidFill>
                <a:latin typeface="+mj-lt"/>
              </a:rPr>
              <a:t>Read the guidelines and understand the expectations in the evaluation (rubric) section before you begin your travel brochure.</a:t>
            </a:r>
          </a:p>
          <a:p>
            <a:r>
              <a:rPr lang="en-US" sz="2200" dirty="0" smtClean="0">
                <a:solidFill>
                  <a:srgbClr val="0BE7F3"/>
                </a:solidFill>
                <a:latin typeface="+mj-lt"/>
              </a:rPr>
              <a:t>Remember to take notes on your research, and document your sources for both research and pictures.</a:t>
            </a:r>
          </a:p>
          <a:p>
            <a:r>
              <a:rPr lang="en-US" sz="2200" dirty="0" smtClean="0">
                <a:solidFill>
                  <a:srgbClr val="0BE7F3"/>
                </a:solidFill>
                <a:latin typeface="+mj-lt"/>
              </a:rPr>
              <a:t>Your travel brochure should be typed and formatted on the computer. It must include pictures.</a:t>
            </a:r>
          </a:p>
          <a:p>
            <a:r>
              <a:rPr lang="en-US" sz="2200" dirty="0" smtClean="0">
                <a:solidFill>
                  <a:srgbClr val="0BE7F3"/>
                </a:solidFill>
                <a:latin typeface="+mj-lt"/>
              </a:rPr>
              <a:t>Your travel brochure should be informative, interesting, well-researched, </a:t>
            </a:r>
            <a:r>
              <a:rPr lang="en-US" sz="2200" u="sng" dirty="0" smtClean="0">
                <a:solidFill>
                  <a:srgbClr val="0BE7F3"/>
                </a:solidFill>
                <a:latin typeface="+mj-lt"/>
              </a:rPr>
              <a:t>organized</a:t>
            </a:r>
            <a:r>
              <a:rPr lang="en-US" sz="2200" dirty="0" smtClean="0">
                <a:solidFill>
                  <a:srgbClr val="0BE7F3"/>
                </a:solidFill>
                <a:latin typeface="+mj-lt"/>
              </a:rPr>
              <a:t>, and </a:t>
            </a:r>
            <a:r>
              <a:rPr lang="en-US" sz="2200" u="sng" dirty="0" smtClean="0">
                <a:solidFill>
                  <a:srgbClr val="0BE7F3"/>
                </a:solidFill>
                <a:latin typeface="+mj-lt"/>
              </a:rPr>
              <a:t>neat</a:t>
            </a:r>
            <a:r>
              <a:rPr lang="en-US" sz="2200" dirty="0" smtClean="0">
                <a:solidFill>
                  <a:srgbClr val="0BE7F3"/>
                </a:solidFill>
                <a:latin typeface="+mj-lt"/>
              </a:rPr>
              <a:t>.</a:t>
            </a:r>
          </a:p>
          <a:p>
            <a:r>
              <a:rPr lang="en-US" sz="2200" dirty="0" smtClean="0">
                <a:solidFill>
                  <a:srgbClr val="0BE7F3"/>
                </a:solidFill>
                <a:latin typeface="+mj-lt"/>
              </a:rPr>
              <a:t>Have fun, do your best, and enjoy learning about a new Spanish speaking country!</a:t>
            </a:r>
            <a:endParaRPr lang="en-US" sz="2200" dirty="0">
              <a:solidFill>
                <a:srgbClr val="0BE7F3"/>
              </a:solidFill>
              <a:latin typeface="+mj-lt"/>
            </a:endParaRPr>
          </a:p>
        </p:txBody>
      </p:sp>
      <p:pic>
        <p:nvPicPr>
          <p:cNvPr id="5" name="Buena suerte">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1000" y="6169938"/>
            <a:ext cx="304800" cy="3048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17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838200"/>
          </a:xfrm>
        </p:spPr>
        <p:txBody>
          <a:bodyPr>
            <a:normAutofit fontScale="90000"/>
          </a:bodyPr>
          <a:lstStyle/>
          <a:p>
            <a:pPr algn="ctr"/>
            <a:r>
              <a:rPr lang="en-US" sz="4900" b="0" dirty="0" smtClean="0">
                <a:solidFill>
                  <a:schemeClr val="tx1"/>
                </a:solidFill>
                <a:latin typeface="+mn-lt"/>
              </a:rPr>
              <a:t>Rubric</a:t>
            </a:r>
            <a:r>
              <a:rPr lang="en-US" sz="6000" dirty="0" smtClean="0">
                <a:solidFill>
                  <a:schemeClr val="tx1"/>
                </a:solidFill>
              </a:rPr>
              <a:t> </a:t>
            </a:r>
            <a:endParaRPr lang="en-US" dirty="0"/>
          </a:p>
        </p:txBody>
      </p:sp>
      <p:graphicFrame>
        <p:nvGraphicFramePr>
          <p:cNvPr id="4" name="Table 3"/>
          <p:cNvGraphicFramePr>
            <a:graphicFrameLocks noGrp="1"/>
          </p:cNvGraphicFramePr>
          <p:nvPr/>
        </p:nvGraphicFramePr>
        <p:xfrm>
          <a:off x="533400" y="1676400"/>
          <a:ext cx="8153400" cy="4023360"/>
        </p:xfrm>
        <a:graphic>
          <a:graphicData uri="http://schemas.openxmlformats.org/drawingml/2006/table">
            <a:tbl>
              <a:tblPr bandRow="1">
                <a:tableStyleId>{8A107856-5554-42FB-B03E-39F5DBC370BA}</a:tableStyleId>
              </a:tblPr>
              <a:tblGrid>
                <a:gridCol w="2514600"/>
                <a:gridCol w="5638800"/>
              </a:tblGrid>
              <a:tr h="457200">
                <a:tc>
                  <a:txBody>
                    <a:bodyPr/>
                    <a:lstStyle/>
                    <a:p>
                      <a:pPr algn="ctr"/>
                      <a:r>
                        <a:rPr lang="en-US" sz="1200" b="1" dirty="0" smtClean="0">
                          <a:solidFill>
                            <a:srgbClr val="1E117E"/>
                          </a:solidFill>
                          <a:latin typeface="+mj-lt"/>
                        </a:rPr>
                        <a:t>Knowledge Gained </a:t>
                      </a:r>
                      <a:endParaRPr lang="en-US" sz="1200" b="1" dirty="0">
                        <a:solidFill>
                          <a:srgbClr val="1E117E"/>
                        </a:solidFill>
                        <a:latin typeface="+mj-lt"/>
                      </a:endParaRPr>
                    </a:p>
                  </a:txBody>
                  <a:tcPr/>
                </a:tc>
                <a:tc>
                  <a:txBody>
                    <a:bodyPr/>
                    <a:lstStyle/>
                    <a:p>
                      <a:pPr algn="ctr"/>
                      <a:r>
                        <a:rPr lang="en-US" sz="1200" dirty="0" smtClean="0">
                          <a:solidFill>
                            <a:srgbClr val="1E117E"/>
                          </a:solidFill>
                          <a:latin typeface="+mj-lt"/>
                        </a:rPr>
                        <a:t>Brochure is informative and displays a knowledge of the researched material. Students will have five facts for every research topic.</a:t>
                      </a:r>
                      <a:endParaRPr lang="en-US" sz="1200" dirty="0">
                        <a:solidFill>
                          <a:srgbClr val="1E117E"/>
                        </a:solidFill>
                        <a:latin typeface="+mj-lt"/>
                      </a:endParaRPr>
                    </a:p>
                  </a:txBody>
                  <a:tcPr/>
                </a:tc>
              </a:tr>
              <a:tr h="387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E117E"/>
                          </a:solidFill>
                          <a:latin typeface="+mj-lt"/>
                        </a:rPr>
                        <a:t>Attractiveness &amp; Organization</a:t>
                      </a:r>
                    </a:p>
                    <a:p>
                      <a:pPr algn="ctr"/>
                      <a:endParaRPr lang="en-US" sz="1200" dirty="0">
                        <a:solidFill>
                          <a:srgbClr val="1E117E"/>
                        </a:solidFill>
                        <a:latin typeface="+mj-lt"/>
                      </a:endParaRPr>
                    </a:p>
                  </a:txBody>
                  <a:tcPr/>
                </a:tc>
                <a:tc>
                  <a:txBody>
                    <a:bodyPr/>
                    <a:lstStyle/>
                    <a:p>
                      <a:pPr algn="ctr"/>
                      <a:r>
                        <a:rPr lang="en-US" sz="1200" dirty="0" smtClean="0">
                          <a:solidFill>
                            <a:srgbClr val="1E117E"/>
                          </a:solidFill>
                          <a:latin typeface="+mj-lt"/>
                        </a:rPr>
                        <a:t>Brochure is typed, neat, and professional. It has attractive formatting and well-organized information.</a:t>
                      </a:r>
                      <a:endParaRPr lang="en-US" sz="1200" dirty="0">
                        <a:solidFill>
                          <a:srgbClr val="1E117E"/>
                        </a:solidFill>
                        <a:latin typeface="+mj-lt"/>
                      </a:endParaRPr>
                    </a:p>
                  </a:txBody>
                  <a:tcPr/>
                </a:tc>
              </a:tr>
              <a:tr h="387281">
                <a:tc>
                  <a:txBody>
                    <a:bodyPr/>
                    <a:lstStyle/>
                    <a:p>
                      <a:pPr algn="ctr"/>
                      <a:r>
                        <a:rPr lang="en-US" sz="1200" b="1" dirty="0" smtClean="0">
                          <a:solidFill>
                            <a:srgbClr val="1E117E"/>
                          </a:solidFill>
                          <a:latin typeface="+mj-lt"/>
                        </a:rPr>
                        <a:t>Content &amp; Accuracy</a:t>
                      </a:r>
                      <a:endParaRPr lang="en-US" sz="1200" b="1" dirty="0">
                        <a:solidFill>
                          <a:srgbClr val="1E117E"/>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E117E"/>
                          </a:solidFill>
                          <a:latin typeface="+mj-lt"/>
                        </a:rPr>
                        <a:t>All facts in the brochure are accurate. Facts are presented thoroughly and logically.</a:t>
                      </a:r>
                    </a:p>
                    <a:p>
                      <a:pPr algn="ctr"/>
                      <a:endParaRPr lang="en-US" sz="1200" dirty="0">
                        <a:solidFill>
                          <a:srgbClr val="1E117E"/>
                        </a:solidFill>
                        <a:latin typeface="+mj-lt"/>
                      </a:endParaRPr>
                    </a:p>
                  </a:txBody>
                  <a:tcPr/>
                </a:tc>
              </a:tr>
              <a:tr h="387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E117E"/>
                          </a:solidFill>
                          <a:latin typeface="+mj-lt"/>
                        </a:rPr>
                        <a:t>Graphics</a:t>
                      </a:r>
                    </a:p>
                    <a:p>
                      <a:pPr algn="ctr"/>
                      <a:endParaRPr lang="en-US" sz="1200" b="1" dirty="0">
                        <a:solidFill>
                          <a:srgbClr val="1E117E"/>
                        </a:solidFill>
                        <a:latin typeface="+mj-lt"/>
                      </a:endParaRPr>
                    </a:p>
                  </a:txBody>
                  <a:tcPr/>
                </a:tc>
                <a:tc>
                  <a:txBody>
                    <a:bodyPr/>
                    <a:lstStyle/>
                    <a:p>
                      <a:pPr algn="ctr"/>
                      <a:r>
                        <a:rPr lang="en-US" sz="1200" dirty="0" smtClean="0">
                          <a:solidFill>
                            <a:srgbClr val="1E117E"/>
                          </a:solidFill>
                          <a:latin typeface="+mj-lt"/>
                        </a:rPr>
                        <a:t>Graphics go well with the text, and there is a good mix of text and graphics.</a:t>
                      </a:r>
                      <a:endParaRPr lang="en-US" sz="1200" dirty="0">
                        <a:solidFill>
                          <a:srgbClr val="1E117E"/>
                        </a:solidFill>
                        <a:latin typeface="+mj-lt"/>
                      </a:endParaRPr>
                    </a:p>
                  </a:txBody>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1E117E"/>
                        </a:solidFill>
                        <a:latin typeface="+mj-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E117E"/>
                          </a:solidFill>
                          <a:latin typeface="+mj-lt"/>
                        </a:rPr>
                        <a:t>Writing - Grammar</a:t>
                      </a:r>
                    </a:p>
                    <a:p>
                      <a:pPr algn="ctr"/>
                      <a:endParaRPr lang="en-US" sz="1200" b="1" dirty="0">
                        <a:solidFill>
                          <a:srgbClr val="1E117E"/>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E117E"/>
                          </a:solidFill>
                          <a:latin typeface="+mj-lt"/>
                        </a:rPr>
                        <a:t>There are no grammatical mistakes or spelling errors in the brochure. Capitalization and punctuation are correct throughout the brochure.</a:t>
                      </a:r>
                    </a:p>
                    <a:p>
                      <a:pPr algn="ctr"/>
                      <a:endParaRPr lang="en-US" sz="1200" dirty="0">
                        <a:solidFill>
                          <a:srgbClr val="1E117E"/>
                        </a:solidFill>
                        <a:latin typeface="+mj-lt"/>
                      </a:endParaRPr>
                    </a:p>
                  </a:txBody>
                  <a:tcPr/>
                </a:tc>
              </a:tr>
              <a:tr h="502920">
                <a:tc>
                  <a:txBody>
                    <a:bodyPr/>
                    <a:lstStyle/>
                    <a:p>
                      <a:pPr algn="ctr"/>
                      <a:endParaRPr lang="en-US" sz="1200" b="1" dirty="0" smtClean="0">
                        <a:solidFill>
                          <a:srgbClr val="1E117E"/>
                        </a:solidFill>
                        <a:latin typeface="+mj-lt"/>
                      </a:endParaRPr>
                    </a:p>
                    <a:p>
                      <a:pPr algn="ctr"/>
                      <a:r>
                        <a:rPr lang="en-US" sz="1200" b="1" dirty="0" smtClean="0">
                          <a:solidFill>
                            <a:srgbClr val="1E117E"/>
                          </a:solidFill>
                          <a:latin typeface="+mj-lt"/>
                        </a:rPr>
                        <a:t>Writing - Organization</a:t>
                      </a:r>
                      <a:endParaRPr lang="en-US" sz="1200" b="1" dirty="0">
                        <a:solidFill>
                          <a:srgbClr val="1E117E"/>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E117E"/>
                          </a:solidFill>
                          <a:latin typeface="+mj-lt"/>
                        </a:rPr>
                        <a:t>Each section in the brochure has a clear beginning, middle, and end. The brochure is understandable and coherent.</a:t>
                      </a:r>
                    </a:p>
                    <a:p>
                      <a:pPr algn="ctr"/>
                      <a:endParaRPr lang="en-US" sz="1200" dirty="0">
                        <a:solidFill>
                          <a:srgbClr val="1E117E"/>
                        </a:solidFill>
                        <a:latin typeface="+mj-lt"/>
                      </a:endParaRPr>
                    </a:p>
                  </a:txBody>
                  <a:tcPr/>
                </a:tc>
              </a:tr>
              <a:tr h="387281">
                <a:tc>
                  <a:txBody>
                    <a:bodyPr/>
                    <a:lstStyle/>
                    <a:p>
                      <a:pPr algn="ctr"/>
                      <a:r>
                        <a:rPr lang="en-US" sz="1200" b="1" dirty="0" smtClean="0">
                          <a:solidFill>
                            <a:srgbClr val="1E117E"/>
                          </a:solidFill>
                          <a:latin typeface="+mj-lt"/>
                        </a:rPr>
                        <a:t>Presentation of Brochure</a:t>
                      </a:r>
                      <a:endParaRPr lang="en-US" sz="1200" b="1" dirty="0">
                        <a:solidFill>
                          <a:srgbClr val="1E117E"/>
                        </a:solidFill>
                        <a:latin typeface="+mj-lt"/>
                      </a:endParaRPr>
                    </a:p>
                  </a:txBody>
                  <a:tcPr/>
                </a:tc>
                <a:tc>
                  <a:txBody>
                    <a:bodyPr/>
                    <a:lstStyle/>
                    <a:p>
                      <a:pPr algn="ctr"/>
                      <a:r>
                        <a:rPr lang="en-US" sz="1200" dirty="0" smtClean="0">
                          <a:solidFill>
                            <a:srgbClr val="1E117E"/>
                          </a:solidFill>
                          <a:latin typeface="+mj-lt"/>
                        </a:rPr>
                        <a:t>Students will be able to answer accurately questions related to facts in the brochure and to technical processes used to create the brochure.</a:t>
                      </a:r>
                      <a:endParaRPr lang="en-US" sz="1200" dirty="0">
                        <a:solidFill>
                          <a:srgbClr val="1E117E"/>
                        </a:solidFill>
                        <a:latin typeface="+mj-lt"/>
                      </a:endParaRPr>
                    </a:p>
                  </a:txBody>
                  <a:tcPr/>
                </a:tc>
              </a:tr>
              <a:tr h="387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E117E"/>
                          </a:solidFill>
                          <a:latin typeface="+mj-lt"/>
                        </a:rPr>
                        <a:t>Sources</a:t>
                      </a:r>
                    </a:p>
                    <a:p>
                      <a:pPr algn="ctr"/>
                      <a:endParaRPr lang="en-US" sz="1200" b="1" dirty="0">
                        <a:solidFill>
                          <a:srgbClr val="1E117E"/>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E117E"/>
                          </a:solidFill>
                          <a:latin typeface="+mj-lt"/>
                        </a:rPr>
                        <a:t>Records are kept to document the sources of the facts and graphics in the brochure.</a:t>
                      </a:r>
                    </a:p>
                    <a:p>
                      <a:pPr algn="ctr"/>
                      <a:endParaRPr lang="en-US" sz="1200" dirty="0">
                        <a:solidFill>
                          <a:srgbClr val="1E117E"/>
                        </a:solidFill>
                        <a:latin typeface="+mj-lt"/>
                      </a:endParaRPr>
                    </a:p>
                  </a:txBody>
                  <a:tcPr/>
                </a:tc>
              </a:tr>
            </a:tbl>
          </a:graphicData>
        </a:graphic>
      </p:graphicFrame>
    </p:spTree>
  </p:cSld>
  <p:clrMapOvr>
    <a:masterClrMapping/>
  </p:clrMapOvr>
  <p:transition xmlns:p14="http://schemas.microsoft.com/office/powerpoint/2010/main" spd="med">
    <p:newsflash/>
    <p:sndAc>
      <p:stSnd>
        <p:snd r:embed="rId2" name="bomb.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311E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708</TotalTime>
  <Words>772</Words>
  <Application>Microsoft Macintosh PowerPoint</Application>
  <PresentationFormat>On-screen Show (4:3)</PresentationFormat>
  <Paragraphs>108</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Virtual Trip to a Spanish Speaking Country</vt:lpstr>
      <vt:lpstr>Get ready to travel!  Since you have been doing a great job in Spanish class, Señora Vigil has granted you with a free trip to any Spanish speaking country of your choice. There are 21 countries you can choose from! Decide where you would like to visit, and have lots of fun on your "vacation" via the Internet. When you return, you will create a travel brochure to convince others to go there too!</vt:lpstr>
      <vt:lpstr>PowerPoint Presentation</vt:lpstr>
      <vt:lpstr>PowerPoint Presentation</vt:lpstr>
      <vt:lpstr>Resources</vt:lpstr>
      <vt:lpstr>Resources Continued </vt:lpstr>
      <vt:lpstr>Resources Continued</vt:lpstr>
      <vt:lpstr>Learning Advise</vt:lpstr>
      <vt:lpstr>Rubric </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Speaking Countries Web Quest</dc:title>
  <dc:creator>ace</dc:creator>
  <cp:lastModifiedBy>James Dean</cp:lastModifiedBy>
  <cp:revision>61</cp:revision>
  <dcterms:created xsi:type="dcterms:W3CDTF">2010-11-10T18:10:40Z</dcterms:created>
  <dcterms:modified xsi:type="dcterms:W3CDTF">2017-05-15T14:53:46Z</dcterms:modified>
</cp:coreProperties>
</file>